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4" r:id="rId1"/>
  </p:sldMasterIdLst>
  <p:notesMasterIdLst>
    <p:notesMasterId r:id="rId30"/>
  </p:notesMasterIdLst>
  <p:handoutMasterIdLst>
    <p:handoutMasterId r:id="rId31"/>
  </p:handoutMasterIdLst>
  <p:sldIdLst>
    <p:sldId id="259" r:id="rId2"/>
    <p:sldId id="260" r:id="rId3"/>
    <p:sldId id="261" r:id="rId4"/>
    <p:sldId id="274" r:id="rId5"/>
    <p:sldId id="275" r:id="rId6"/>
    <p:sldId id="287" r:id="rId7"/>
    <p:sldId id="263" r:id="rId8"/>
    <p:sldId id="264" r:id="rId9"/>
    <p:sldId id="265" r:id="rId10"/>
    <p:sldId id="267" r:id="rId11"/>
    <p:sldId id="268" r:id="rId12"/>
    <p:sldId id="269" r:id="rId13"/>
    <p:sldId id="270" r:id="rId14"/>
    <p:sldId id="271" r:id="rId15"/>
    <p:sldId id="272" r:id="rId16"/>
    <p:sldId id="262" r:id="rId17"/>
    <p:sldId id="280" r:id="rId18"/>
    <p:sldId id="278" r:id="rId19"/>
    <p:sldId id="282" r:id="rId20"/>
    <p:sldId id="279" r:id="rId21"/>
    <p:sldId id="284" r:id="rId22"/>
    <p:sldId id="285" r:id="rId23"/>
    <p:sldId id="291" r:id="rId24"/>
    <p:sldId id="293" r:id="rId25"/>
    <p:sldId id="292" r:id="rId26"/>
    <p:sldId id="286" r:id="rId27"/>
    <p:sldId id="290" r:id="rId28"/>
    <p:sldId id="294" r:id="rId29"/>
  </p:sldIdLst>
  <p:sldSz cx="12192000" cy="6858000"/>
  <p:notesSz cx="7023100" cy="9309100"/>
  <p:embeddedFontLst>
    <p:embeddedFont>
      <p:font typeface="Klavika Condensed" panose="020B0506040000020004" pitchFamily="34" charset="0"/>
      <p:regular r:id="rId32"/>
    </p:embeddedFont>
    <p:embeddedFont>
      <p:font typeface="Klavika Light Condensed" panose="020B0506040000020004" pitchFamily="34" charset="0"/>
      <p:regular r:id="rId33"/>
    </p:embeddedFont>
    <p:embeddedFont>
      <p:font typeface="Calibri" panose="020F0502020204030204" pitchFamily="34" charset="0"/>
      <p:regular r:id="rId34"/>
      <p:bold r:id="rId35"/>
      <p:italic r:id="rId36"/>
      <p:boldItalic r:id="rId3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38" autoAdjust="0"/>
    <p:restoredTop sz="82353" autoAdjust="0"/>
  </p:normalViewPr>
  <p:slideViewPr>
    <p:cSldViewPr snapToGrid="0">
      <p:cViewPr varScale="1">
        <p:scale>
          <a:sx n="77" d="100"/>
          <a:sy n="77" d="100"/>
        </p:scale>
        <p:origin x="96" y="438"/>
      </p:cViewPr>
      <p:guideLst/>
    </p:cSldViewPr>
  </p:slideViewPr>
  <p:notesTextViewPr>
    <p:cViewPr>
      <p:scale>
        <a:sx n="3" d="2"/>
        <a:sy n="3" d="2"/>
      </p:scale>
      <p:origin x="0" y="-258"/>
    </p:cViewPr>
  </p:notesTextViewPr>
  <p:notesViewPr>
    <p:cSldViewPr snapToGrid="0">
      <p:cViewPr varScale="1">
        <p:scale>
          <a:sx n="86" d="100"/>
          <a:sy n="86" d="100"/>
        </p:scale>
        <p:origin x="194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4.fntdata"/></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F3E25-2A73-43D7-AE80-82684A3C7677}" type="doc">
      <dgm:prSet loTypeId="urn:microsoft.com/office/officeart/2008/layout/CircleAccentTimeline" loCatId="process" qsTypeId="urn:microsoft.com/office/officeart/2005/8/quickstyle/simple1" qsCatId="simple" csTypeId="urn:microsoft.com/office/officeart/2005/8/colors/accent0_1" csCatId="mainScheme" phldr="1"/>
      <dgm:spPr/>
      <dgm:t>
        <a:bodyPr/>
        <a:lstStyle/>
        <a:p>
          <a:endParaRPr lang="en-US"/>
        </a:p>
      </dgm:t>
    </dgm:pt>
    <dgm:pt modelId="{12C823CE-50BF-4513-87C8-1E2B0DC23A80}">
      <dgm:prSet phldrT="[Text]"/>
      <dgm:spPr/>
      <dgm:t>
        <a:bodyPr/>
        <a:lstStyle/>
        <a:p>
          <a:r>
            <a:rPr lang="en-US" dirty="0">
              <a:solidFill>
                <a:schemeClr val="bg1"/>
              </a:solidFill>
              <a:latin typeface="Klavika Light Condensed" panose="020B0506040000020004" pitchFamily="34" charset="0"/>
            </a:rPr>
            <a:t>1776</a:t>
          </a:r>
        </a:p>
      </dgm:t>
    </dgm:pt>
    <dgm:pt modelId="{C43BB589-D933-4D24-A3CA-0135AE715AC9}" type="parTrans" cxnId="{BC9B6243-28C8-4521-BE31-82EB3344B9FD}">
      <dgm:prSet/>
      <dgm:spPr/>
      <dgm:t>
        <a:bodyPr/>
        <a:lstStyle/>
        <a:p>
          <a:endParaRPr lang="en-US"/>
        </a:p>
      </dgm:t>
    </dgm:pt>
    <dgm:pt modelId="{D849C8F7-E4C9-4DF0-BFEA-193F2D201B2A}" type="sibTrans" cxnId="{BC9B6243-28C8-4521-BE31-82EB3344B9FD}">
      <dgm:prSet/>
      <dgm:spPr/>
      <dgm:t>
        <a:bodyPr/>
        <a:lstStyle/>
        <a:p>
          <a:endParaRPr lang="en-US"/>
        </a:p>
      </dgm:t>
    </dgm:pt>
    <dgm:pt modelId="{CE90C89E-03A9-4753-8275-D07400709494}">
      <dgm:prSet phldrT="[Text]"/>
      <dgm:spPr/>
      <dgm:t>
        <a:bodyPr/>
        <a:lstStyle/>
        <a:p>
          <a:r>
            <a:rPr lang="en-US" dirty="0"/>
            <a:t> </a:t>
          </a:r>
        </a:p>
      </dgm:t>
    </dgm:pt>
    <dgm:pt modelId="{CD04678F-AD60-41BD-ACBF-F43B2826627F}" type="parTrans" cxnId="{B7F23EDA-0980-4D65-A5D9-9207CDE01EDB}">
      <dgm:prSet/>
      <dgm:spPr/>
      <dgm:t>
        <a:bodyPr/>
        <a:lstStyle/>
        <a:p>
          <a:endParaRPr lang="en-US"/>
        </a:p>
      </dgm:t>
    </dgm:pt>
    <dgm:pt modelId="{DBEBAF73-E62E-4640-AF82-BC2D7440C7C5}" type="sibTrans" cxnId="{B7F23EDA-0980-4D65-A5D9-9207CDE01EDB}">
      <dgm:prSet/>
      <dgm:spPr/>
      <dgm:t>
        <a:bodyPr/>
        <a:lstStyle/>
        <a:p>
          <a:endParaRPr lang="en-US"/>
        </a:p>
      </dgm:t>
    </dgm:pt>
    <dgm:pt modelId="{836597F4-E9D5-4A6B-9E9F-45E93910F690}">
      <dgm:prSet phldrT="[Text]"/>
      <dgm:spPr/>
      <dgm:t>
        <a:bodyPr/>
        <a:lstStyle/>
        <a:p>
          <a:r>
            <a:rPr lang="en-US" dirty="0"/>
            <a:t> </a:t>
          </a:r>
        </a:p>
      </dgm:t>
    </dgm:pt>
    <dgm:pt modelId="{4DEAC925-3B21-4072-B5F8-686AE441A164}" type="parTrans" cxnId="{A8C3A78E-A1D6-451C-B064-FC7C2C5A2EC3}">
      <dgm:prSet/>
      <dgm:spPr/>
      <dgm:t>
        <a:bodyPr/>
        <a:lstStyle/>
        <a:p>
          <a:endParaRPr lang="en-US"/>
        </a:p>
      </dgm:t>
    </dgm:pt>
    <dgm:pt modelId="{F87F60E5-D6B2-49AA-B04D-B1A4E1223030}" type="sibTrans" cxnId="{A8C3A78E-A1D6-451C-B064-FC7C2C5A2EC3}">
      <dgm:prSet/>
      <dgm:spPr/>
      <dgm:t>
        <a:bodyPr/>
        <a:lstStyle/>
        <a:p>
          <a:endParaRPr lang="en-US"/>
        </a:p>
      </dgm:t>
    </dgm:pt>
    <dgm:pt modelId="{81D7CD6E-3F83-446F-BE2F-1E66E0041A2B}">
      <dgm:prSet/>
      <dgm:spPr/>
      <dgm:t>
        <a:bodyPr/>
        <a:lstStyle/>
        <a:p>
          <a:r>
            <a:rPr lang="en-US" dirty="0">
              <a:solidFill>
                <a:schemeClr val="bg1"/>
              </a:solidFill>
              <a:latin typeface="Klavika Light Condensed" panose="020B0506040000020004" pitchFamily="34" charset="0"/>
            </a:rPr>
            <a:t>2016</a:t>
          </a:r>
        </a:p>
      </dgm:t>
    </dgm:pt>
    <dgm:pt modelId="{BCBC9C78-950D-4455-B890-9588AA4DAEB4}" type="parTrans" cxnId="{FEC8CFD9-8D9D-4504-9364-D3F7BEDDDD51}">
      <dgm:prSet/>
      <dgm:spPr/>
      <dgm:t>
        <a:bodyPr/>
        <a:lstStyle/>
        <a:p>
          <a:endParaRPr lang="en-US"/>
        </a:p>
      </dgm:t>
    </dgm:pt>
    <dgm:pt modelId="{DEB1F4A2-D979-4577-B508-049B97740707}" type="sibTrans" cxnId="{FEC8CFD9-8D9D-4504-9364-D3F7BEDDDD51}">
      <dgm:prSet/>
      <dgm:spPr/>
      <dgm:t>
        <a:bodyPr/>
        <a:lstStyle/>
        <a:p>
          <a:endParaRPr lang="en-US"/>
        </a:p>
      </dgm:t>
    </dgm:pt>
    <dgm:pt modelId="{32671D93-4B2B-4410-B711-F2FE08D4DADE}">
      <dgm:prSet/>
      <dgm:spPr/>
      <dgm:t>
        <a:bodyPr/>
        <a:lstStyle/>
        <a:p>
          <a:endParaRPr lang="en-US" dirty="0"/>
        </a:p>
      </dgm:t>
    </dgm:pt>
    <dgm:pt modelId="{E6B9A661-FC41-41BE-A509-EFD12457FC26}" type="parTrans" cxnId="{3E93DD4C-6CC9-4291-83A2-D5F0E107510B}">
      <dgm:prSet/>
      <dgm:spPr/>
      <dgm:t>
        <a:bodyPr/>
        <a:lstStyle/>
        <a:p>
          <a:endParaRPr lang="en-US"/>
        </a:p>
      </dgm:t>
    </dgm:pt>
    <dgm:pt modelId="{2F2D33C1-049F-45F3-98EE-9CF50B8D0A59}" type="sibTrans" cxnId="{3E93DD4C-6CC9-4291-83A2-D5F0E107510B}">
      <dgm:prSet/>
      <dgm:spPr/>
      <dgm:t>
        <a:bodyPr/>
        <a:lstStyle/>
        <a:p>
          <a:endParaRPr lang="en-US"/>
        </a:p>
      </dgm:t>
    </dgm:pt>
    <dgm:pt modelId="{52EBE492-A4D2-428E-9358-3777E14EE0E3}">
      <dgm:prSet/>
      <dgm:spPr/>
      <dgm:t>
        <a:bodyPr/>
        <a:lstStyle/>
        <a:p>
          <a:r>
            <a:rPr lang="en-US" dirty="0">
              <a:solidFill>
                <a:schemeClr val="bg1"/>
              </a:solidFill>
              <a:latin typeface="Klavika Light Condensed" panose="020B0506040000020004" pitchFamily="34" charset="0"/>
            </a:rPr>
            <a:t>1867</a:t>
          </a:r>
        </a:p>
      </dgm:t>
    </dgm:pt>
    <dgm:pt modelId="{EC4E6269-DD59-4C6D-BC7E-05216BC099F0}" type="parTrans" cxnId="{95B0BFEC-C493-41FD-A676-7B34DB4A8F03}">
      <dgm:prSet/>
      <dgm:spPr/>
      <dgm:t>
        <a:bodyPr/>
        <a:lstStyle/>
        <a:p>
          <a:endParaRPr lang="en-US"/>
        </a:p>
      </dgm:t>
    </dgm:pt>
    <dgm:pt modelId="{0E3BE5A8-1447-4CAC-B79E-F8824A57F763}" type="sibTrans" cxnId="{95B0BFEC-C493-41FD-A676-7B34DB4A8F03}">
      <dgm:prSet/>
      <dgm:spPr/>
      <dgm:t>
        <a:bodyPr/>
        <a:lstStyle/>
        <a:p>
          <a:endParaRPr lang="en-US"/>
        </a:p>
      </dgm:t>
    </dgm:pt>
    <dgm:pt modelId="{D3F374FD-375F-4C98-8580-B616A6F9DF63}">
      <dgm:prSet/>
      <dgm:spPr/>
      <dgm:t>
        <a:bodyPr/>
        <a:lstStyle/>
        <a:p>
          <a:endParaRPr lang="en-US" dirty="0"/>
        </a:p>
      </dgm:t>
    </dgm:pt>
    <dgm:pt modelId="{60B5640C-B93F-4C47-9D28-DBE2CFA84BF6}" type="parTrans" cxnId="{CDD96CDD-213A-446C-AC71-2A9EFE92620C}">
      <dgm:prSet/>
      <dgm:spPr/>
      <dgm:t>
        <a:bodyPr/>
        <a:lstStyle/>
        <a:p>
          <a:endParaRPr lang="en-US"/>
        </a:p>
      </dgm:t>
    </dgm:pt>
    <dgm:pt modelId="{3FEF7536-090A-4348-B4DA-B40C24AFCA8B}" type="sibTrans" cxnId="{CDD96CDD-213A-446C-AC71-2A9EFE92620C}">
      <dgm:prSet/>
      <dgm:spPr/>
      <dgm:t>
        <a:bodyPr/>
        <a:lstStyle/>
        <a:p>
          <a:endParaRPr lang="en-US"/>
        </a:p>
      </dgm:t>
    </dgm:pt>
    <dgm:pt modelId="{435FD383-9039-4416-84C5-C45D46655584}">
      <dgm:prSet/>
      <dgm:spPr/>
      <dgm:t>
        <a:bodyPr/>
        <a:lstStyle/>
        <a:p>
          <a:endParaRPr lang="en-US" dirty="0"/>
        </a:p>
      </dgm:t>
    </dgm:pt>
    <dgm:pt modelId="{293424D1-4121-48D9-9D4B-A24CDB4C5F5D}" type="parTrans" cxnId="{5A5AD0F3-67E0-4A26-B363-2ED6739D2127}">
      <dgm:prSet/>
      <dgm:spPr/>
      <dgm:t>
        <a:bodyPr/>
        <a:lstStyle/>
        <a:p>
          <a:endParaRPr lang="en-US"/>
        </a:p>
      </dgm:t>
    </dgm:pt>
    <dgm:pt modelId="{41BF9F04-5D04-4995-9C39-A0092D9BBCF9}" type="sibTrans" cxnId="{5A5AD0F3-67E0-4A26-B363-2ED6739D2127}">
      <dgm:prSet/>
      <dgm:spPr/>
      <dgm:t>
        <a:bodyPr/>
        <a:lstStyle/>
        <a:p>
          <a:endParaRPr lang="en-US"/>
        </a:p>
      </dgm:t>
    </dgm:pt>
    <dgm:pt modelId="{C3D3AE91-41C3-41B0-AE8F-272DF629C931}">
      <dgm:prSet/>
      <dgm:spPr/>
      <dgm:t>
        <a:bodyPr/>
        <a:lstStyle/>
        <a:p>
          <a:endParaRPr lang="en-US" dirty="0"/>
        </a:p>
      </dgm:t>
    </dgm:pt>
    <dgm:pt modelId="{5AF93535-E184-45C2-A91D-EE7BA3826B6E}" type="parTrans" cxnId="{8A42D2C3-CCD8-4A24-B63A-BEB632507D6B}">
      <dgm:prSet/>
      <dgm:spPr/>
      <dgm:t>
        <a:bodyPr/>
        <a:lstStyle/>
        <a:p>
          <a:endParaRPr lang="en-US"/>
        </a:p>
      </dgm:t>
    </dgm:pt>
    <dgm:pt modelId="{E9EC929F-81DB-43E1-8193-14E6C2CA4A02}" type="sibTrans" cxnId="{8A42D2C3-CCD8-4A24-B63A-BEB632507D6B}">
      <dgm:prSet/>
      <dgm:spPr/>
      <dgm:t>
        <a:bodyPr/>
        <a:lstStyle/>
        <a:p>
          <a:endParaRPr lang="en-US"/>
        </a:p>
      </dgm:t>
    </dgm:pt>
    <dgm:pt modelId="{D42C6EDC-F94C-4398-8EE6-329847F60C1F}">
      <dgm:prSet/>
      <dgm:spPr/>
      <dgm:t>
        <a:bodyPr/>
        <a:lstStyle/>
        <a:p>
          <a:r>
            <a:rPr lang="en-US" dirty="0">
              <a:solidFill>
                <a:schemeClr val="bg1"/>
              </a:solidFill>
              <a:latin typeface="Klavika Light Condensed" panose="020B0506040000020004" pitchFamily="34" charset="0"/>
            </a:rPr>
            <a:t>1975</a:t>
          </a:r>
          <a:endParaRPr lang="en-US" dirty="0">
            <a:latin typeface="Klavika Light Condensed" panose="020B0506040000020004" pitchFamily="34" charset="0"/>
          </a:endParaRPr>
        </a:p>
      </dgm:t>
    </dgm:pt>
    <dgm:pt modelId="{A1DC6CB9-282A-459D-A126-51161ED2D848}" type="parTrans" cxnId="{89EB4EB2-0FA2-43B0-8692-8A957B036580}">
      <dgm:prSet/>
      <dgm:spPr/>
      <dgm:t>
        <a:bodyPr/>
        <a:lstStyle/>
        <a:p>
          <a:endParaRPr lang="en-US"/>
        </a:p>
      </dgm:t>
    </dgm:pt>
    <dgm:pt modelId="{502BF0AB-DD51-4066-A0F4-B5C10AD891D1}" type="sibTrans" cxnId="{89EB4EB2-0FA2-43B0-8692-8A957B036580}">
      <dgm:prSet/>
      <dgm:spPr/>
      <dgm:t>
        <a:bodyPr/>
        <a:lstStyle/>
        <a:p>
          <a:endParaRPr lang="en-US"/>
        </a:p>
      </dgm:t>
    </dgm:pt>
    <dgm:pt modelId="{0F421F2C-8B89-451D-AEA5-1210D4B81916}">
      <dgm:prSet/>
      <dgm:spPr/>
      <dgm:t>
        <a:bodyPr/>
        <a:lstStyle/>
        <a:p>
          <a:endParaRPr lang="en-US" dirty="0"/>
        </a:p>
      </dgm:t>
    </dgm:pt>
    <dgm:pt modelId="{99B60BA2-471F-4299-BDFD-D57C125E04AA}" type="parTrans" cxnId="{DC841D8B-A69D-4C5C-A5F6-C74E61C35A47}">
      <dgm:prSet/>
      <dgm:spPr/>
      <dgm:t>
        <a:bodyPr/>
        <a:lstStyle/>
        <a:p>
          <a:endParaRPr lang="en-US"/>
        </a:p>
      </dgm:t>
    </dgm:pt>
    <dgm:pt modelId="{974BEAF9-46CD-4E27-A5E7-59D300726255}" type="sibTrans" cxnId="{DC841D8B-A69D-4C5C-A5F6-C74E61C35A47}">
      <dgm:prSet/>
      <dgm:spPr/>
      <dgm:t>
        <a:bodyPr/>
        <a:lstStyle/>
        <a:p>
          <a:endParaRPr lang="en-US"/>
        </a:p>
      </dgm:t>
    </dgm:pt>
    <dgm:pt modelId="{886A9BF7-A64A-4D3F-B3ED-C4AFD1CF76B9}">
      <dgm:prSet/>
      <dgm:spPr/>
      <dgm:t>
        <a:bodyPr/>
        <a:lstStyle/>
        <a:p>
          <a:endParaRPr lang="en-US" dirty="0"/>
        </a:p>
      </dgm:t>
    </dgm:pt>
    <dgm:pt modelId="{CA1480C3-5B1F-461F-A7B9-C31A83B1D151}" type="parTrans" cxnId="{625EB38E-B1C8-45B8-9D28-56B94244FC2A}">
      <dgm:prSet/>
      <dgm:spPr/>
      <dgm:t>
        <a:bodyPr/>
        <a:lstStyle/>
        <a:p>
          <a:endParaRPr lang="en-US"/>
        </a:p>
      </dgm:t>
    </dgm:pt>
    <dgm:pt modelId="{A243ECF1-087C-491B-963E-45322A732484}" type="sibTrans" cxnId="{625EB38E-B1C8-45B8-9D28-56B94244FC2A}">
      <dgm:prSet/>
      <dgm:spPr/>
      <dgm:t>
        <a:bodyPr/>
        <a:lstStyle/>
        <a:p>
          <a:endParaRPr lang="en-US"/>
        </a:p>
      </dgm:t>
    </dgm:pt>
    <dgm:pt modelId="{C67D6ADC-F51A-4107-A265-DDC7C1E257D4}">
      <dgm:prSet/>
      <dgm:spPr/>
      <dgm:t>
        <a:bodyPr/>
        <a:lstStyle/>
        <a:p>
          <a:r>
            <a:rPr lang="en-US" dirty="0">
              <a:solidFill>
                <a:schemeClr val="bg1"/>
              </a:solidFill>
              <a:latin typeface="Klavika Light Condensed" panose="020B0506040000020004" pitchFamily="34" charset="0"/>
            </a:rPr>
            <a:t>1906</a:t>
          </a:r>
        </a:p>
      </dgm:t>
    </dgm:pt>
    <dgm:pt modelId="{66F7C528-68CB-482F-AA24-6ACE33179ECF}" type="parTrans" cxnId="{99BE9241-08E3-496F-876F-352A4C789E18}">
      <dgm:prSet/>
      <dgm:spPr/>
      <dgm:t>
        <a:bodyPr/>
        <a:lstStyle/>
        <a:p>
          <a:endParaRPr lang="en-US"/>
        </a:p>
      </dgm:t>
    </dgm:pt>
    <dgm:pt modelId="{1EF3EB16-FB8F-4E22-BD34-540F13FC5D62}" type="sibTrans" cxnId="{99BE9241-08E3-496F-876F-352A4C789E18}">
      <dgm:prSet/>
      <dgm:spPr/>
      <dgm:t>
        <a:bodyPr/>
        <a:lstStyle/>
        <a:p>
          <a:endParaRPr lang="en-US"/>
        </a:p>
      </dgm:t>
    </dgm:pt>
    <dgm:pt modelId="{747392B5-E9D7-4AB4-A920-8559636F919D}" type="pres">
      <dgm:prSet presAssocID="{987F3E25-2A73-43D7-AE80-82684A3C7677}" presName="Name0" presStyleCnt="0">
        <dgm:presLayoutVars>
          <dgm:dir/>
        </dgm:presLayoutVars>
      </dgm:prSet>
      <dgm:spPr/>
      <dgm:t>
        <a:bodyPr/>
        <a:lstStyle/>
        <a:p>
          <a:endParaRPr lang="en-US"/>
        </a:p>
      </dgm:t>
    </dgm:pt>
    <dgm:pt modelId="{C23019A8-BB11-40BD-B8F0-B7E3B060E4A7}" type="pres">
      <dgm:prSet presAssocID="{12C823CE-50BF-4513-87C8-1E2B0DC23A80}" presName="parComposite" presStyleCnt="0"/>
      <dgm:spPr/>
    </dgm:pt>
    <dgm:pt modelId="{9669766C-9A58-4A25-AD61-BD7CC35B70CD}" type="pres">
      <dgm:prSet presAssocID="{12C823CE-50BF-4513-87C8-1E2B0DC23A80}" presName="parBigCircle" presStyleLbl="node0" presStyleIdx="0" presStyleCnt="2"/>
      <dgm:spPr/>
    </dgm:pt>
    <dgm:pt modelId="{F5BC00DF-05F8-4583-AE14-F28BB1A378D7}" type="pres">
      <dgm:prSet presAssocID="{12C823CE-50BF-4513-87C8-1E2B0DC23A80}" presName="parTx" presStyleLbl="revTx" presStyleIdx="0" presStyleCnt="24" custAng="1786011"/>
      <dgm:spPr/>
      <dgm:t>
        <a:bodyPr/>
        <a:lstStyle/>
        <a:p>
          <a:endParaRPr lang="en-US"/>
        </a:p>
      </dgm:t>
    </dgm:pt>
    <dgm:pt modelId="{0EC878EB-545C-4C1A-9DA6-EF3D4B254ED8}" type="pres">
      <dgm:prSet presAssocID="{12C823CE-50BF-4513-87C8-1E2B0DC23A80}" presName="bSpace" presStyleCnt="0"/>
      <dgm:spPr/>
    </dgm:pt>
    <dgm:pt modelId="{95E00ACB-CC6A-46C2-A994-8C2F314D3E58}" type="pres">
      <dgm:prSet presAssocID="{12C823CE-50BF-4513-87C8-1E2B0DC23A80}" presName="parBackupNorm" presStyleCnt="0"/>
      <dgm:spPr/>
    </dgm:pt>
    <dgm:pt modelId="{C74C7B12-EE81-4D46-BE95-66BC9B18259C}" type="pres">
      <dgm:prSet presAssocID="{D849C8F7-E4C9-4DF0-BFEA-193F2D201B2A}" presName="parSpace" presStyleCnt="0"/>
      <dgm:spPr/>
    </dgm:pt>
    <dgm:pt modelId="{8AB10308-B5DF-4D0D-8279-5735DC628B9D}" type="pres">
      <dgm:prSet presAssocID="{CE90C89E-03A9-4753-8275-D07400709494}" presName="desBackupLeftNorm" presStyleCnt="0"/>
      <dgm:spPr/>
    </dgm:pt>
    <dgm:pt modelId="{097144F3-A986-4BB8-B68F-BC3AA0910B51}" type="pres">
      <dgm:prSet presAssocID="{CE90C89E-03A9-4753-8275-D07400709494}" presName="desComposite" presStyleCnt="0"/>
      <dgm:spPr/>
    </dgm:pt>
    <dgm:pt modelId="{FB44CA3A-09D0-4825-9E80-F257F9A765F4}" type="pres">
      <dgm:prSet presAssocID="{CE90C89E-03A9-4753-8275-D07400709494}" presName="desCircle" presStyleLbl="node1" presStyleIdx="0" presStyleCnt="11"/>
      <dgm:spPr/>
    </dgm:pt>
    <dgm:pt modelId="{D7733760-A2B9-454E-AA80-681DFB8AF17B}" type="pres">
      <dgm:prSet presAssocID="{CE90C89E-03A9-4753-8275-D07400709494}" presName="chTx" presStyleLbl="revTx" presStyleIdx="1" presStyleCnt="24"/>
      <dgm:spPr/>
      <dgm:t>
        <a:bodyPr/>
        <a:lstStyle/>
        <a:p>
          <a:endParaRPr lang="en-US"/>
        </a:p>
      </dgm:t>
    </dgm:pt>
    <dgm:pt modelId="{9B3635A6-F2B7-497F-9FAE-CD36160D3739}" type="pres">
      <dgm:prSet presAssocID="{CE90C89E-03A9-4753-8275-D07400709494}" presName="desTx" presStyleLbl="revTx" presStyleIdx="2" presStyleCnt="24">
        <dgm:presLayoutVars>
          <dgm:bulletEnabled val="1"/>
        </dgm:presLayoutVars>
      </dgm:prSet>
      <dgm:spPr/>
    </dgm:pt>
    <dgm:pt modelId="{DB6CA3CA-6C47-4013-8359-F279884D3CE8}" type="pres">
      <dgm:prSet presAssocID="{CE90C89E-03A9-4753-8275-D07400709494}" presName="desBackupRightNorm" presStyleCnt="0"/>
      <dgm:spPr/>
    </dgm:pt>
    <dgm:pt modelId="{25FA225E-14E6-4EF2-9941-8D54413D6075}" type="pres">
      <dgm:prSet presAssocID="{DBEBAF73-E62E-4640-AF82-BC2D7440C7C5}" presName="desSpace" presStyleCnt="0"/>
      <dgm:spPr/>
    </dgm:pt>
    <dgm:pt modelId="{89CD02E2-E863-4F0D-8651-83AA9345EED2}" type="pres">
      <dgm:prSet presAssocID="{836597F4-E9D5-4A6B-9E9F-45E93910F690}" presName="desBackupLeftNorm" presStyleCnt="0"/>
      <dgm:spPr/>
    </dgm:pt>
    <dgm:pt modelId="{B648DC38-3A92-4810-B9E7-10BC7CC9A0FB}" type="pres">
      <dgm:prSet presAssocID="{836597F4-E9D5-4A6B-9E9F-45E93910F690}" presName="desComposite" presStyleCnt="0"/>
      <dgm:spPr/>
    </dgm:pt>
    <dgm:pt modelId="{FA484459-523D-40C2-B881-F944B3C802E1}" type="pres">
      <dgm:prSet presAssocID="{836597F4-E9D5-4A6B-9E9F-45E93910F690}" presName="desCircle" presStyleLbl="node1" presStyleIdx="1" presStyleCnt="11"/>
      <dgm:spPr/>
    </dgm:pt>
    <dgm:pt modelId="{CCE7486D-E654-42D7-898E-5AC6C7022BA0}" type="pres">
      <dgm:prSet presAssocID="{836597F4-E9D5-4A6B-9E9F-45E93910F690}" presName="chTx" presStyleLbl="revTx" presStyleIdx="3" presStyleCnt="24"/>
      <dgm:spPr/>
      <dgm:t>
        <a:bodyPr/>
        <a:lstStyle/>
        <a:p>
          <a:endParaRPr lang="en-US"/>
        </a:p>
      </dgm:t>
    </dgm:pt>
    <dgm:pt modelId="{E1FBD582-53E8-448F-A6AC-32773C0BBE1E}" type="pres">
      <dgm:prSet presAssocID="{836597F4-E9D5-4A6B-9E9F-45E93910F690}" presName="desTx" presStyleLbl="revTx" presStyleIdx="4" presStyleCnt="24">
        <dgm:presLayoutVars>
          <dgm:bulletEnabled val="1"/>
        </dgm:presLayoutVars>
      </dgm:prSet>
      <dgm:spPr/>
    </dgm:pt>
    <dgm:pt modelId="{3B59206E-923A-4191-B650-68066D1C2E8F}" type="pres">
      <dgm:prSet presAssocID="{836597F4-E9D5-4A6B-9E9F-45E93910F690}" presName="desBackupRightNorm" presStyleCnt="0"/>
      <dgm:spPr/>
    </dgm:pt>
    <dgm:pt modelId="{7F2FB704-BB43-4161-8534-467E02153AF9}" type="pres">
      <dgm:prSet presAssocID="{F87F60E5-D6B2-49AA-B04D-B1A4E1223030}" presName="desSpace" presStyleCnt="0"/>
      <dgm:spPr/>
    </dgm:pt>
    <dgm:pt modelId="{30137D65-A223-437B-A6FC-108BEEC665E0}" type="pres">
      <dgm:prSet presAssocID="{32671D93-4B2B-4410-B711-F2FE08D4DADE}" presName="desBackupLeftNorm" presStyleCnt="0"/>
      <dgm:spPr/>
    </dgm:pt>
    <dgm:pt modelId="{B468E01E-F705-4CB7-A358-EC493F3599D1}" type="pres">
      <dgm:prSet presAssocID="{32671D93-4B2B-4410-B711-F2FE08D4DADE}" presName="desComposite" presStyleCnt="0"/>
      <dgm:spPr/>
    </dgm:pt>
    <dgm:pt modelId="{A36EBFD8-B03E-49F8-8F01-0917D5B0F5E3}" type="pres">
      <dgm:prSet presAssocID="{32671D93-4B2B-4410-B711-F2FE08D4DADE}" presName="desCircle" presStyleLbl="node1" presStyleIdx="2" presStyleCnt="11"/>
      <dgm:spPr/>
    </dgm:pt>
    <dgm:pt modelId="{A16955D4-FBCF-404B-9975-6553558D21EF}" type="pres">
      <dgm:prSet presAssocID="{32671D93-4B2B-4410-B711-F2FE08D4DADE}" presName="chTx" presStyleLbl="revTx" presStyleIdx="5" presStyleCnt="24"/>
      <dgm:spPr/>
      <dgm:t>
        <a:bodyPr/>
        <a:lstStyle/>
        <a:p>
          <a:endParaRPr lang="en-US"/>
        </a:p>
      </dgm:t>
    </dgm:pt>
    <dgm:pt modelId="{2594B805-E74D-4BCC-BF63-57868459A0D0}" type="pres">
      <dgm:prSet presAssocID="{32671D93-4B2B-4410-B711-F2FE08D4DADE}" presName="desTx" presStyleLbl="revTx" presStyleIdx="6" presStyleCnt="24">
        <dgm:presLayoutVars>
          <dgm:bulletEnabled val="1"/>
        </dgm:presLayoutVars>
      </dgm:prSet>
      <dgm:spPr/>
    </dgm:pt>
    <dgm:pt modelId="{708F9A6C-420B-4177-9716-2B75959542B9}" type="pres">
      <dgm:prSet presAssocID="{32671D93-4B2B-4410-B711-F2FE08D4DADE}" presName="desBackupRightNorm" presStyleCnt="0"/>
      <dgm:spPr/>
    </dgm:pt>
    <dgm:pt modelId="{673BAFFC-B652-48F8-A5EA-8CB02300F40D}" type="pres">
      <dgm:prSet presAssocID="{2F2D33C1-049F-45F3-98EE-9CF50B8D0A59}" presName="desSpace" presStyleCnt="0"/>
      <dgm:spPr/>
    </dgm:pt>
    <dgm:pt modelId="{C34F1A2A-2DCC-41F5-8FFA-086265A05D44}" type="pres">
      <dgm:prSet presAssocID="{52EBE492-A4D2-428E-9358-3777E14EE0E3}" presName="desBackupLeftNorm" presStyleCnt="0"/>
      <dgm:spPr/>
    </dgm:pt>
    <dgm:pt modelId="{F4C923B4-5135-40ED-8467-39DD20CB8F3F}" type="pres">
      <dgm:prSet presAssocID="{52EBE492-A4D2-428E-9358-3777E14EE0E3}" presName="desComposite" presStyleCnt="0"/>
      <dgm:spPr/>
    </dgm:pt>
    <dgm:pt modelId="{239219EE-6A1C-4DF8-8938-57C0FC7E4489}" type="pres">
      <dgm:prSet presAssocID="{52EBE492-A4D2-428E-9358-3777E14EE0E3}" presName="desCircle" presStyleLbl="node1" presStyleIdx="3" presStyleCnt="11"/>
      <dgm:spPr/>
    </dgm:pt>
    <dgm:pt modelId="{ECACCC74-12EA-4D4D-B46B-FE9A71E65A15}" type="pres">
      <dgm:prSet presAssocID="{52EBE492-A4D2-428E-9358-3777E14EE0E3}" presName="chTx" presStyleLbl="revTx" presStyleIdx="7" presStyleCnt="24" custAng="1749487" custLinFactY="-2869" custLinFactNeighborX="40316" custLinFactNeighborY="-100000"/>
      <dgm:spPr/>
      <dgm:t>
        <a:bodyPr/>
        <a:lstStyle/>
        <a:p>
          <a:endParaRPr lang="en-US"/>
        </a:p>
      </dgm:t>
    </dgm:pt>
    <dgm:pt modelId="{C9DAA715-E01A-4CBC-953A-BD0D7F9B4DA9}" type="pres">
      <dgm:prSet presAssocID="{52EBE492-A4D2-428E-9358-3777E14EE0E3}" presName="desTx" presStyleLbl="revTx" presStyleIdx="8" presStyleCnt="24">
        <dgm:presLayoutVars>
          <dgm:bulletEnabled val="1"/>
        </dgm:presLayoutVars>
      </dgm:prSet>
      <dgm:spPr/>
    </dgm:pt>
    <dgm:pt modelId="{0B230AE9-8413-43EC-849D-F53A7A491213}" type="pres">
      <dgm:prSet presAssocID="{52EBE492-A4D2-428E-9358-3777E14EE0E3}" presName="desBackupRightNorm" presStyleCnt="0"/>
      <dgm:spPr/>
    </dgm:pt>
    <dgm:pt modelId="{60C66D89-D17E-47B3-B0AF-AF64039BEAF6}" type="pres">
      <dgm:prSet presAssocID="{0E3BE5A8-1447-4CAC-B79E-F8824A57F763}" presName="desSpace" presStyleCnt="0"/>
      <dgm:spPr/>
    </dgm:pt>
    <dgm:pt modelId="{BDAE8220-D848-498F-8093-431866C1A72B}" type="pres">
      <dgm:prSet presAssocID="{C67D6ADC-F51A-4107-A265-DDC7C1E257D4}" presName="desBackupLeftNorm" presStyleCnt="0"/>
      <dgm:spPr/>
    </dgm:pt>
    <dgm:pt modelId="{5D162381-6EE2-42EB-B712-1EC98011C997}" type="pres">
      <dgm:prSet presAssocID="{C67D6ADC-F51A-4107-A265-DDC7C1E257D4}" presName="desComposite" presStyleCnt="0"/>
      <dgm:spPr/>
    </dgm:pt>
    <dgm:pt modelId="{42EEFE83-2D7D-405A-9D67-6EC8398C6251}" type="pres">
      <dgm:prSet presAssocID="{C67D6ADC-F51A-4107-A265-DDC7C1E257D4}" presName="desCircle" presStyleLbl="node1" presStyleIdx="4" presStyleCnt="11"/>
      <dgm:spPr/>
    </dgm:pt>
    <dgm:pt modelId="{0EAE80E1-EF11-446E-B59D-4A77B9B5107E}" type="pres">
      <dgm:prSet presAssocID="{C67D6ADC-F51A-4107-A265-DDC7C1E257D4}" presName="chTx" presStyleLbl="revTx" presStyleIdx="9" presStyleCnt="24" custAng="1749487" custLinFactY="-6299" custLinFactNeighborX="93387" custLinFactNeighborY="-100000"/>
      <dgm:spPr/>
      <dgm:t>
        <a:bodyPr/>
        <a:lstStyle/>
        <a:p>
          <a:endParaRPr lang="en-US"/>
        </a:p>
      </dgm:t>
    </dgm:pt>
    <dgm:pt modelId="{A1A8D1C8-1538-4DB8-A4D2-41307CA5B9A2}" type="pres">
      <dgm:prSet presAssocID="{C67D6ADC-F51A-4107-A265-DDC7C1E257D4}" presName="desTx" presStyleLbl="revTx" presStyleIdx="10" presStyleCnt="24">
        <dgm:presLayoutVars>
          <dgm:bulletEnabled val="1"/>
        </dgm:presLayoutVars>
      </dgm:prSet>
      <dgm:spPr/>
    </dgm:pt>
    <dgm:pt modelId="{72D41DD4-43D8-41FD-8612-D552C57B83D9}" type="pres">
      <dgm:prSet presAssocID="{C67D6ADC-F51A-4107-A265-DDC7C1E257D4}" presName="desBackupRightNorm" presStyleCnt="0"/>
      <dgm:spPr/>
    </dgm:pt>
    <dgm:pt modelId="{664B6284-4EFD-400A-B5ED-B1279F71CA72}" type="pres">
      <dgm:prSet presAssocID="{1EF3EB16-FB8F-4E22-BD34-540F13FC5D62}" presName="desSpace" presStyleCnt="0"/>
      <dgm:spPr/>
    </dgm:pt>
    <dgm:pt modelId="{92D56562-7B16-4203-A261-69A48F46D1ED}" type="pres">
      <dgm:prSet presAssocID="{D3F374FD-375F-4C98-8580-B616A6F9DF63}" presName="desBackupLeftNorm" presStyleCnt="0"/>
      <dgm:spPr/>
    </dgm:pt>
    <dgm:pt modelId="{3E29E645-5234-4E7E-BEF7-A442C1D0442C}" type="pres">
      <dgm:prSet presAssocID="{D3F374FD-375F-4C98-8580-B616A6F9DF63}" presName="desComposite" presStyleCnt="0"/>
      <dgm:spPr/>
    </dgm:pt>
    <dgm:pt modelId="{31315BC0-CB4D-4737-B978-E9792598D071}" type="pres">
      <dgm:prSet presAssocID="{D3F374FD-375F-4C98-8580-B616A6F9DF63}" presName="desCircle" presStyleLbl="node1" presStyleIdx="5" presStyleCnt="11"/>
      <dgm:spPr/>
    </dgm:pt>
    <dgm:pt modelId="{E5938C19-59CD-4D8B-91DD-8F23513E75D6}" type="pres">
      <dgm:prSet presAssocID="{D3F374FD-375F-4C98-8580-B616A6F9DF63}" presName="chTx" presStyleLbl="revTx" presStyleIdx="11" presStyleCnt="24"/>
      <dgm:spPr/>
      <dgm:t>
        <a:bodyPr/>
        <a:lstStyle/>
        <a:p>
          <a:endParaRPr lang="en-US"/>
        </a:p>
      </dgm:t>
    </dgm:pt>
    <dgm:pt modelId="{5C99879F-C7FA-43B9-BDC6-826CFCC1F6F1}" type="pres">
      <dgm:prSet presAssocID="{D3F374FD-375F-4C98-8580-B616A6F9DF63}" presName="desTx" presStyleLbl="revTx" presStyleIdx="12" presStyleCnt="24">
        <dgm:presLayoutVars>
          <dgm:bulletEnabled val="1"/>
        </dgm:presLayoutVars>
      </dgm:prSet>
      <dgm:spPr/>
    </dgm:pt>
    <dgm:pt modelId="{4C47D2E3-0BC7-4D93-9CA1-49BCB570AA2F}" type="pres">
      <dgm:prSet presAssocID="{D3F374FD-375F-4C98-8580-B616A6F9DF63}" presName="desBackupRightNorm" presStyleCnt="0"/>
      <dgm:spPr/>
    </dgm:pt>
    <dgm:pt modelId="{252BCB5C-C9A3-4B8D-8AF8-6486241D37FD}" type="pres">
      <dgm:prSet presAssocID="{3FEF7536-090A-4348-B4DA-B40C24AFCA8B}" presName="desSpace" presStyleCnt="0"/>
      <dgm:spPr/>
    </dgm:pt>
    <dgm:pt modelId="{975161DC-7568-411D-A860-220A65B39E9A}" type="pres">
      <dgm:prSet presAssocID="{435FD383-9039-4416-84C5-C45D46655584}" presName="desBackupLeftNorm" presStyleCnt="0"/>
      <dgm:spPr/>
    </dgm:pt>
    <dgm:pt modelId="{9BA7C8F2-E52B-4F48-AF91-F8A722B59C76}" type="pres">
      <dgm:prSet presAssocID="{435FD383-9039-4416-84C5-C45D46655584}" presName="desComposite" presStyleCnt="0"/>
      <dgm:spPr/>
    </dgm:pt>
    <dgm:pt modelId="{D2894454-DBFE-468D-A353-937C95C98828}" type="pres">
      <dgm:prSet presAssocID="{435FD383-9039-4416-84C5-C45D46655584}" presName="desCircle" presStyleLbl="node1" presStyleIdx="6" presStyleCnt="11"/>
      <dgm:spPr/>
    </dgm:pt>
    <dgm:pt modelId="{AF200910-2C1B-416F-8942-0227679B3383}" type="pres">
      <dgm:prSet presAssocID="{435FD383-9039-4416-84C5-C45D46655584}" presName="chTx" presStyleLbl="revTx" presStyleIdx="13" presStyleCnt="24"/>
      <dgm:spPr/>
      <dgm:t>
        <a:bodyPr/>
        <a:lstStyle/>
        <a:p>
          <a:endParaRPr lang="en-US"/>
        </a:p>
      </dgm:t>
    </dgm:pt>
    <dgm:pt modelId="{D7E0D07F-FCD5-4C5A-8733-F5F184982BC9}" type="pres">
      <dgm:prSet presAssocID="{435FD383-9039-4416-84C5-C45D46655584}" presName="desTx" presStyleLbl="revTx" presStyleIdx="14" presStyleCnt="24">
        <dgm:presLayoutVars>
          <dgm:bulletEnabled val="1"/>
        </dgm:presLayoutVars>
      </dgm:prSet>
      <dgm:spPr/>
    </dgm:pt>
    <dgm:pt modelId="{33841EBB-5B2B-4CFB-9965-27EC66D5F7FD}" type="pres">
      <dgm:prSet presAssocID="{435FD383-9039-4416-84C5-C45D46655584}" presName="desBackupRightNorm" presStyleCnt="0"/>
      <dgm:spPr/>
    </dgm:pt>
    <dgm:pt modelId="{6EC8998A-BA24-4B95-850A-18A194941A90}" type="pres">
      <dgm:prSet presAssocID="{41BF9F04-5D04-4995-9C39-A0092D9BBCF9}" presName="desSpace" presStyleCnt="0"/>
      <dgm:spPr/>
    </dgm:pt>
    <dgm:pt modelId="{AF86B0D2-EBDB-4017-9E5F-71DB94A4AF1C}" type="pres">
      <dgm:prSet presAssocID="{C3D3AE91-41C3-41B0-AE8F-272DF629C931}" presName="desBackupLeftNorm" presStyleCnt="0"/>
      <dgm:spPr/>
    </dgm:pt>
    <dgm:pt modelId="{494393FD-63D7-4BBA-87AF-29CB36107D73}" type="pres">
      <dgm:prSet presAssocID="{C3D3AE91-41C3-41B0-AE8F-272DF629C931}" presName="desComposite" presStyleCnt="0"/>
      <dgm:spPr/>
    </dgm:pt>
    <dgm:pt modelId="{F56880FD-A26A-45EB-BF1C-9AE5B0F518B4}" type="pres">
      <dgm:prSet presAssocID="{C3D3AE91-41C3-41B0-AE8F-272DF629C931}" presName="desCircle" presStyleLbl="node1" presStyleIdx="7" presStyleCnt="11"/>
      <dgm:spPr/>
    </dgm:pt>
    <dgm:pt modelId="{6ADA1DA6-4150-4EA6-989B-DF9D8F60138A}" type="pres">
      <dgm:prSet presAssocID="{C3D3AE91-41C3-41B0-AE8F-272DF629C931}" presName="chTx" presStyleLbl="revTx" presStyleIdx="15" presStyleCnt="24"/>
      <dgm:spPr/>
      <dgm:t>
        <a:bodyPr/>
        <a:lstStyle/>
        <a:p>
          <a:endParaRPr lang="en-US"/>
        </a:p>
      </dgm:t>
    </dgm:pt>
    <dgm:pt modelId="{7941E2FC-20EF-428E-8B6B-2321BFA68709}" type="pres">
      <dgm:prSet presAssocID="{C3D3AE91-41C3-41B0-AE8F-272DF629C931}" presName="desTx" presStyleLbl="revTx" presStyleIdx="16" presStyleCnt="24">
        <dgm:presLayoutVars>
          <dgm:bulletEnabled val="1"/>
        </dgm:presLayoutVars>
      </dgm:prSet>
      <dgm:spPr/>
    </dgm:pt>
    <dgm:pt modelId="{C9E11CC0-F75B-4CA9-8189-446338EB19D0}" type="pres">
      <dgm:prSet presAssocID="{C3D3AE91-41C3-41B0-AE8F-272DF629C931}" presName="desBackupRightNorm" presStyleCnt="0"/>
      <dgm:spPr/>
    </dgm:pt>
    <dgm:pt modelId="{B8AB5EF6-F310-4CE8-B637-B7A1B582E1C4}" type="pres">
      <dgm:prSet presAssocID="{E9EC929F-81DB-43E1-8193-14E6C2CA4A02}" presName="desSpace" presStyleCnt="0"/>
      <dgm:spPr/>
    </dgm:pt>
    <dgm:pt modelId="{AAFFC2FA-CD19-454D-AD93-2AC6B61B5D9F}" type="pres">
      <dgm:prSet presAssocID="{D42C6EDC-F94C-4398-8EE6-329847F60C1F}" presName="desBackupLeftNorm" presStyleCnt="0"/>
      <dgm:spPr/>
    </dgm:pt>
    <dgm:pt modelId="{A13D2AEB-5FD5-4A2B-81AE-524729C45BD2}" type="pres">
      <dgm:prSet presAssocID="{D42C6EDC-F94C-4398-8EE6-329847F60C1F}" presName="desComposite" presStyleCnt="0"/>
      <dgm:spPr/>
    </dgm:pt>
    <dgm:pt modelId="{1294628D-6829-456C-9A87-4B202286D0C1}" type="pres">
      <dgm:prSet presAssocID="{D42C6EDC-F94C-4398-8EE6-329847F60C1F}" presName="desCircle" presStyleLbl="node1" presStyleIdx="8" presStyleCnt="11"/>
      <dgm:spPr/>
    </dgm:pt>
    <dgm:pt modelId="{57B6C2DB-0F9C-403B-8C1A-1DADD1F490CD}" type="pres">
      <dgm:prSet presAssocID="{D42C6EDC-F94C-4398-8EE6-329847F60C1F}" presName="chTx" presStyleLbl="revTx" presStyleIdx="17" presStyleCnt="24" custAng="1749487" custLinFactNeighborX="59557" custLinFactNeighborY="-95170"/>
      <dgm:spPr/>
      <dgm:t>
        <a:bodyPr/>
        <a:lstStyle/>
        <a:p>
          <a:endParaRPr lang="en-US"/>
        </a:p>
      </dgm:t>
    </dgm:pt>
    <dgm:pt modelId="{9DD54454-847A-4E2A-8F40-A56699B6E7DC}" type="pres">
      <dgm:prSet presAssocID="{D42C6EDC-F94C-4398-8EE6-329847F60C1F}" presName="desTx" presStyleLbl="revTx" presStyleIdx="18" presStyleCnt="24">
        <dgm:presLayoutVars>
          <dgm:bulletEnabled val="1"/>
        </dgm:presLayoutVars>
      </dgm:prSet>
      <dgm:spPr/>
    </dgm:pt>
    <dgm:pt modelId="{53EDD646-A9D9-4CB8-A945-A0837EE24AE0}" type="pres">
      <dgm:prSet presAssocID="{D42C6EDC-F94C-4398-8EE6-329847F60C1F}" presName="desBackupRightNorm" presStyleCnt="0"/>
      <dgm:spPr/>
    </dgm:pt>
    <dgm:pt modelId="{85C97526-C3CC-4E3A-B578-A6669E6FB7DD}" type="pres">
      <dgm:prSet presAssocID="{502BF0AB-DD51-4066-A0F4-B5C10AD891D1}" presName="desSpace" presStyleCnt="0"/>
      <dgm:spPr/>
    </dgm:pt>
    <dgm:pt modelId="{1D4AD0C2-3F6E-453D-BAD1-85B04A792079}" type="pres">
      <dgm:prSet presAssocID="{0F421F2C-8B89-451D-AEA5-1210D4B81916}" presName="desBackupLeftNorm" presStyleCnt="0"/>
      <dgm:spPr/>
    </dgm:pt>
    <dgm:pt modelId="{9D8D4417-6A2B-4189-BAAC-A2B7CF45DB91}" type="pres">
      <dgm:prSet presAssocID="{0F421F2C-8B89-451D-AEA5-1210D4B81916}" presName="desComposite" presStyleCnt="0"/>
      <dgm:spPr/>
    </dgm:pt>
    <dgm:pt modelId="{2B05EDCE-B305-4CAC-BC81-394221519D8D}" type="pres">
      <dgm:prSet presAssocID="{0F421F2C-8B89-451D-AEA5-1210D4B81916}" presName="desCircle" presStyleLbl="node1" presStyleIdx="9" presStyleCnt="11"/>
      <dgm:spPr/>
    </dgm:pt>
    <dgm:pt modelId="{63A0F5B9-6828-4AEC-B770-B092A02CADA2}" type="pres">
      <dgm:prSet presAssocID="{0F421F2C-8B89-451D-AEA5-1210D4B81916}" presName="chTx" presStyleLbl="revTx" presStyleIdx="19" presStyleCnt="24"/>
      <dgm:spPr/>
      <dgm:t>
        <a:bodyPr/>
        <a:lstStyle/>
        <a:p>
          <a:endParaRPr lang="en-US"/>
        </a:p>
      </dgm:t>
    </dgm:pt>
    <dgm:pt modelId="{F6BA5482-D23D-4316-BA46-2874C1A276DC}" type="pres">
      <dgm:prSet presAssocID="{0F421F2C-8B89-451D-AEA5-1210D4B81916}" presName="desTx" presStyleLbl="revTx" presStyleIdx="20" presStyleCnt="24">
        <dgm:presLayoutVars>
          <dgm:bulletEnabled val="1"/>
        </dgm:presLayoutVars>
      </dgm:prSet>
      <dgm:spPr/>
    </dgm:pt>
    <dgm:pt modelId="{34F2DBBF-1FEB-471C-9143-62FD8467199D}" type="pres">
      <dgm:prSet presAssocID="{0F421F2C-8B89-451D-AEA5-1210D4B81916}" presName="desBackupRightNorm" presStyleCnt="0"/>
      <dgm:spPr/>
    </dgm:pt>
    <dgm:pt modelId="{CF06105A-55A9-4D18-919C-34EDFAE216AA}" type="pres">
      <dgm:prSet presAssocID="{974BEAF9-46CD-4E27-A5E7-59D300726255}" presName="desSpace" presStyleCnt="0"/>
      <dgm:spPr/>
    </dgm:pt>
    <dgm:pt modelId="{1E9C7403-C7FC-4EFE-AF36-A5F090EAEB2A}" type="pres">
      <dgm:prSet presAssocID="{886A9BF7-A64A-4D3F-B3ED-C4AFD1CF76B9}" presName="desBackupLeftNorm" presStyleCnt="0"/>
      <dgm:spPr/>
    </dgm:pt>
    <dgm:pt modelId="{1F93D7B4-6714-4C56-B72C-285FF1991A66}" type="pres">
      <dgm:prSet presAssocID="{886A9BF7-A64A-4D3F-B3ED-C4AFD1CF76B9}" presName="desComposite" presStyleCnt="0"/>
      <dgm:spPr/>
    </dgm:pt>
    <dgm:pt modelId="{B00BBC6B-E481-4B44-85C8-F9F0725D794E}" type="pres">
      <dgm:prSet presAssocID="{886A9BF7-A64A-4D3F-B3ED-C4AFD1CF76B9}" presName="desCircle" presStyleLbl="node1" presStyleIdx="10" presStyleCnt="11"/>
      <dgm:spPr/>
    </dgm:pt>
    <dgm:pt modelId="{92C9C657-3926-4281-8579-B85C62EA10A4}" type="pres">
      <dgm:prSet presAssocID="{886A9BF7-A64A-4D3F-B3ED-C4AFD1CF76B9}" presName="chTx" presStyleLbl="revTx" presStyleIdx="21" presStyleCnt="24"/>
      <dgm:spPr/>
      <dgm:t>
        <a:bodyPr/>
        <a:lstStyle/>
        <a:p>
          <a:endParaRPr lang="en-US"/>
        </a:p>
      </dgm:t>
    </dgm:pt>
    <dgm:pt modelId="{7198840D-72A8-418A-B940-23188919B7A3}" type="pres">
      <dgm:prSet presAssocID="{886A9BF7-A64A-4D3F-B3ED-C4AFD1CF76B9}" presName="desTx" presStyleLbl="revTx" presStyleIdx="22" presStyleCnt="24">
        <dgm:presLayoutVars>
          <dgm:bulletEnabled val="1"/>
        </dgm:presLayoutVars>
      </dgm:prSet>
      <dgm:spPr/>
    </dgm:pt>
    <dgm:pt modelId="{CDCBD1C9-8FA3-47D2-A68E-0F6150040D8F}" type="pres">
      <dgm:prSet presAssocID="{886A9BF7-A64A-4D3F-B3ED-C4AFD1CF76B9}" presName="desBackupRightNorm" presStyleCnt="0"/>
      <dgm:spPr/>
    </dgm:pt>
    <dgm:pt modelId="{43B42A6C-7817-43A0-964C-7FF39E1244F7}" type="pres">
      <dgm:prSet presAssocID="{A243ECF1-087C-491B-963E-45322A732484}" presName="desSpace" presStyleCnt="0"/>
      <dgm:spPr/>
    </dgm:pt>
    <dgm:pt modelId="{4E04AAFD-A660-46A7-A663-2C2BB9C4EFBF}" type="pres">
      <dgm:prSet presAssocID="{81D7CD6E-3F83-446F-BE2F-1E66E0041A2B}" presName="parComposite" presStyleCnt="0"/>
      <dgm:spPr/>
    </dgm:pt>
    <dgm:pt modelId="{A21305EE-ADF0-44A0-ADA6-932B15A37C56}" type="pres">
      <dgm:prSet presAssocID="{81D7CD6E-3F83-446F-BE2F-1E66E0041A2B}" presName="parBigCircle" presStyleLbl="node0" presStyleIdx="1" presStyleCnt="2"/>
      <dgm:spPr/>
    </dgm:pt>
    <dgm:pt modelId="{A6302899-4BA7-4C0A-B0F6-664E11274778}" type="pres">
      <dgm:prSet presAssocID="{81D7CD6E-3F83-446F-BE2F-1E66E0041A2B}" presName="parTx" presStyleLbl="revTx" presStyleIdx="23" presStyleCnt="24" custAng="1275330"/>
      <dgm:spPr/>
      <dgm:t>
        <a:bodyPr/>
        <a:lstStyle/>
        <a:p>
          <a:endParaRPr lang="en-US"/>
        </a:p>
      </dgm:t>
    </dgm:pt>
    <dgm:pt modelId="{D14E2593-B034-4849-8C0E-F44097CA01D3}" type="pres">
      <dgm:prSet presAssocID="{81D7CD6E-3F83-446F-BE2F-1E66E0041A2B}" presName="bSpace" presStyleCnt="0"/>
      <dgm:spPr/>
    </dgm:pt>
    <dgm:pt modelId="{9C3FB782-28B1-4451-B3F4-8BF3D6306C91}" type="pres">
      <dgm:prSet presAssocID="{81D7CD6E-3F83-446F-BE2F-1E66E0041A2B}" presName="parBackupNorm" presStyleCnt="0"/>
      <dgm:spPr/>
    </dgm:pt>
    <dgm:pt modelId="{5485CD62-AD30-44AE-AF15-81BA164019C6}" type="pres">
      <dgm:prSet presAssocID="{DEB1F4A2-D979-4577-B508-049B97740707}" presName="parSpace" presStyleCnt="0"/>
      <dgm:spPr/>
    </dgm:pt>
  </dgm:ptLst>
  <dgm:cxnLst>
    <dgm:cxn modelId="{89EB4EB2-0FA2-43B0-8692-8A957B036580}" srcId="{12C823CE-50BF-4513-87C8-1E2B0DC23A80}" destId="{D42C6EDC-F94C-4398-8EE6-329847F60C1F}" srcOrd="8" destOrd="0" parTransId="{A1DC6CB9-282A-459D-A126-51161ED2D848}" sibTransId="{502BF0AB-DD51-4066-A0F4-B5C10AD891D1}"/>
    <dgm:cxn modelId="{BC9B6243-28C8-4521-BE31-82EB3344B9FD}" srcId="{987F3E25-2A73-43D7-AE80-82684A3C7677}" destId="{12C823CE-50BF-4513-87C8-1E2B0DC23A80}" srcOrd="0" destOrd="0" parTransId="{C43BB589-D933-4D24-A3CA-0135AE715AC9}" sibTransId="{D849C8F7-E4C9-4DF0-BFEA-193F2D201B2A}"/>
    <dgm:cxn modelId="{8A42D2C3-CCD8-4A24-B63A-BEB632507D6B}" srcId="{12C823CE-50BF-4513-87C8-1E2B0DC23A80}" destId="{C3D3AE91-41C3-41B0-AE8F-272DF629C931}" srcOrd="7" destOrd="0" parTransId="{5AF93535-E184-45C2-A91D-EE7BA3826B6E}" sibTransId="{E9EC929F-81DB-43E1-8193-14E6C2CA4A02}"/>
    <dgm:cxn modelId="{E830C0C8-E93B-49C4-BE8E-AD095A567DAE}" type="presOf" srcId="{886A9BF7-A64A-4D3F-B3ED-C4AFD1CF76B9}" destId="{92C9C657-3926-4281-8579-B85C62EA10A4}" srcOrd="0" destOrd="0" presId="urn:microsoft.com/office/officeart/2008/layout/CircleAccentTimeline"/>
    <dgm:cxn modelId="{99BE9241-08E3-496F-876F-352A4C789E18}" srcId="{12C823CE-50BF-4513-87C8-1E2B0DC23A80}" destId="{C67D6ADC-F51A-4107-A265-DDC7C1E257D4}" srcOrd="4" destOrd="0" parTransId="{66F7C528-68CB-482F-AA24-6ACE33179ECF}" sibTransId="{1EF3EB16-FB8F-4E22-BD34-540F13FC5D62}"/>
    <dgm:cxn modelId="{CF4CA4C9-FED4-4E95-B9F0-3E2C75A7CC98}" type="presOf" srcId="{52EBE492-A4D2-428E-9358-3777E14EE0E3}" destId="{ECACCC74-12EA-4D4D-B46B-FE9A71E65A15}" srcOrd="0" destOrd="0" presId="urn:microsoft.com/office/officeart/2008/layout/CircleAccentTimeline"/>
    <dgm:cxn modelId="{B7F23EDA-0980-4D65-A5D9-9207CDE01EDB}" srcId="{12C823CE-50BF-4513-87C8-1E2B0DC23A80}" destId="{CE90C89E-03A9-4753-8275-D07400709494}" srcOrd="0" destOrd="0" parTransId="{CD04678F-AD60-41BD-ACBF-F43B2826627F}" sibTransId="{DBEBAF73-E62E-4640-AF82-BC2D7440C7C5}"/>
    <dgm:cxn modelId="{322ABCDB-503D-40EA-85D6-6171476DC724}" type="presOf" srcId="{32671D93-4B2B-4410-B711-F2FE08D4DADE}" destId="{A16955D4-FBCF-404B-9975-6553558D21EF}" srcOrd="0" destOrd="0" presId="urn:microsoft.com/office/officeart/2008/layout/CircleAccentTimeline"/>
    <dgm:cxn modelId="{FEC8CFD9-8D9D-4504-9364-D3F7BEDDDD51}" srcId="{987F3E25-2A73-43D7-AE80-82684A3C7677}" destId="{81D7CD6E-3F83-446F-BE2F-1E66E0041A2B}" srcOrd="1" destOrd="0" parTransId="{BCBC9C78-950D-4455-B890-9588AA4DAEB4}" sibTransId="{DEB1F4A2-D979-4577-B508-049B97740707}"/>
    <dgm:cxn modelId="{DCD20F12-D844-49DF-92EA-4F58451A4579}" type="presOf" srcId="{D3F374FD-375F-4C98-8580-B616A6F9DF63}" destId="{E5938C19-59CD-4D8B-91DD-8F23513E75D6}" srcOrd="0" destOrd="0" presId="urn:microsoft.com/office/officeart/2008/layout/CircleAccentTimeline"/>
    <dgm:cxn modelId="{A8C3A78E-A1D6-451C-B064-FC7C2C5A2EC3}" srcId="{12C823CE-50BF-4513-87C8-1E2B0DC23A80}" destId="{836597F4-E9D5-4A6B-9E9F-45E93910F690}" srcOrd="1" destOrd="0" parTransId="{4DEAC925-3B21-4072-B5F8-686AE441A164}" sibTransId="{F87F60E5-D6B2-49AA-B04D-B1A4E1223030}"/>
    <dgm:cxn modelId="{3E93DD4C-6CC9-4291-83A2-D5F0E107510B}" srcId="{12C823CE-50BF-4513-87C8-1E2B0DC23A80}" destId="{32671D93-4B2B-4410-B711-F2FE08D4DADE}" srcOrd="2" destOrd="0" parTransId="{E6B9A661-FC41-41BE-A509-EFD12457FC26}" sibTransId="{2F2D33C1-049F-45F3-98EE-9CF50B8D0A59}"/>
    <dgm:cxn modelId="{EF3FF58E-3AC8-4941-ACA3-05A0BD776FEC}" type="presOf" srcId="{0F421F2C-8B89-451D-AEA5-1210D4B81916}" destId="{63A0F5B9-6828-4AEC-B770-B092A02CADA2}" srcOrd="0" destOrd="0" presId="urn:microsoft.com/office/officeart/2008/layout/CircleAccentTimeline"/>
    <dgm:cxn modelId="{CDD96CDD-213A-446C-AC71-2A9EFE92620C}" srcId="{12C823CE-50BF-4513-87C8-1E2B0DC23A80}" destId="{D3F374FD-375F-4C98-8580-B616A6F9DF63}" srcOrd="5" destOrd="0" parTransId="{60B5640C-B93F-4C47-9D28-DBE2CFA84BF6}" sibTransId="{3FEF7536-090A-4348-B4DA-B40C24AFCA8B}"/>
    <dgm:cxn modelId="{F6C2D7D1-CA17-4B65-87B4-8952C0611F03}" type="presOf" srcId="{C67D6ADC-F51A-4107-A265-DDC7C1E257D4}" destId="{0EAE80E1-EF11-446E-B59D-4A77B9B5107E}" srcOrd="0" destOrd="0" presId="urn:microsoft.com/office/officeart/2008/layout/CircleAccentTimeline"/>
    <dgm:cxn modelId="{5A5AD0F3-67E0-4A26-B363-2ED6739D2127}" srcId="{12C823CE-50BF-4513-87C8-1E2B0DC23A80}" destId="{435FD383-9039-4416-84C5-C45D46655584}" srcOrd="6" destOrd="0" parTransId="{293424D1-4121-48D9-9D4B-A24CDB4C5F5D}" sibTransId="{41BF9F04-5D04-4995-9C39-A0092D9BBCF9}"/>
    <dgm:cxn modelId="{4491FA36-7E15-46EA-AFB5-6CDB5BE638DE}" type="presOf" srcId="{D42C6EDC-F94C-4398-8EE6-329847F60C1F}" destId="{57B6C2DB-0F9C-403B-8C1A-1DADD1F490CD}" srcOrd="0" destOrd="0" presId="urn:microsoft.com/office/officeart/2008/layout/CircleAccentTimeline"/>
    <dgm:cxn modelId="{6185A5C4-E74F-4689-864D-0FD48113FD6E}" type="presOf" srcId="{836597F4-E9D5-4A6B-9E9F-45E93910F690}" destId="{CCE7486D-E654-42D7-898E-5AC6C7022BA0}" srcOrd="0" destOrd="0" presId="urn:microsoft.com/office/officeart/2008/layout/CircleAccentTimeline"/>
    <dgm:cxn modelId="{D1894231-06A1-4585-83F2-F6FC152A5B77}" type="presOf" srcId="{12C823CE-50BF-4513-87C8-1E2B0DC23A80}" destId="{F5BC00DF-05F8-4583-AE14-F28BB1A378D7}" srcOrd="0" destOrd="0" presId="urn:microsoft.com/office/officeart/2008/layout/CircleAccentTimeline"/>
    <dgm:cxn modelId="{DC4D4570-46F1-488D-B597-B092FC3B2F12}" type="presOf" srcId="{987F3E25-2A73-43D7-AE80-82684A3C7677}" destId="{747392B5-E9D7-4AB4-A920-8559636F919D}" srcOrd="0" destOrd="0" presId="urn:microsoft.com/office/officeart/2008/layout/CircleAccentTimeline"/>
    <dgm:cxn modelId="{465180C9-B4D3-4957-930A-B9885783A521}" type="presOf" srcId="{435FD383-9039-4416-84C5-C45D46655584}" destId="{AF200910-2C1B-416F-8942-0227679B3383}" srcOrd="0" destOrd="0" presId="urn:microsoft.com/office/officeart/2008/layout/CircleAccentTimeline"/>
    <dgm:cxn modelId="{DC841D8B-A69D-4C5C-A5F6-C74E61C35A47}" srcId="{12C823CE-50BF-4513-87C8-1E2B0DC23A80}" destId="{0F421F2C-8B89-451D-AEA5-1210D4B81916}" srcOrd="9" destOrd="0" parTransId="{99B60BA2-471F-4299-BDFD-D57C125E04AA}" sibTransId="{974BEAF9-46CD-4E27-A5E7-59D300726255}"/>
    <dgm:cxn modelId="{ABB01C20-8FD1-4645-9A62-83D9EA37F962}" type="presOf" srcId="{81D7CD6E-3F83-446F-BE2F-1E66E0041A2B}" destId="{A6302899-4BA7-4C0A-B0F6-664E11274778}" srcOrd="0" destOrd="0" presId="urn:microsoft.com/office/officeart/2008/layout/CircleAccentTimeline"/>
    <dgm:cxn modelId="{9758E96D-8ECD-49F5-8704-BE14998C99EF}" type="presOf" srcId="{CE90C89E-03A9-4753-8275-D07400709494}" destId="{D7733760-A2B9-454E-AA80-681DFB8AF17B}" srcOrd="0" destOrd="0" presId="urn:microsoft.com/office/officeart/2008/layout/CircleAccentTimeline"/>
    <dgm:cxn modelId="{0E13F3B7-9B46-4A5D-8F1C-B46566F6C160}" type="presOf" srcId="{C3D3AE91-41C3-41B0-AE8F-272DF629C931}" destId="{6ADA1DA6-4150-4EA6-989B-DF9D8F60138A}" srcOrd="0" destOrd="0" presId="urn:microsoft.com/office/officeart/2008/layout/CircleAccentTimeline"/>
    <dgm:cxn modelId="{95B0BFEC-C493-41FD-A676-7B34DB4A8F03}" srcId="{12C823CE-50BF-4513-87C8-1E2B0DC23A80}" destId="{52EBE492-A4D2-428E-9358-3777E14EE0E3}" srcOrd="3" destOrd="0" parTransId="{EC4E6269-DD59-4C6D-BC7E-05216BC099F0}" sibTransId="{0E3BE5A8-1447-4CAC-B79E-F8824A57F763}"/>
    <dgm:cxn modelId="{625EB38E-B1C8-45B8-9D28-56B94244FC2A}" srcId="{12C823CE-50BF-4513-87C8-1E2B0DC23A80}" destId="{886A9BF7-A64A-4D3F-B3ED-C4AFD1CF76B9}" srcOrd="10" destOrd="0" parTransId="{CA1480C3-5B1F-461F-A7B9-C31A83B1D151}" sibTransId="{A243ECF1-087C-491B-963E-45322A732484}"/>
    <dgm:cxn modelId="{87BF1478-104C-4A3D-B775-2A70004E7AD4}" type="presParOf" srcId="{747392B5-E9D7-4AB4-A920-8559636F919D}" destId="{C23019A8-BB11-40BD-B8F0-B7E3B060E4A7}" srcOrd="0" destOrd="0" presId="urn:microsoft.com/office/officeart/2008/layout/CircleAccentTimeline"/>
    <dgm:cxn modelId="{44326073-FF19-40C6-AEA6-BA78C339AE03}" type="presParOf" srcId="{C23019A8-BB11-40BD-B8F0-B7E3B060E4A7}" destId="{9669766C-9A58-4A25-AD61-BD7CC35B70CD}" srcOrd="0" destOrd="0" presId="urn:microsoft.com/office/officeart/2008/layout/CircleAccentTimeline"/>
    <dgm:cxn modelId="{7E4D00FC-2368-4F39-B1A7-917259DBF4A0}" type="presParOf" srcId="{C23019A8-BB11-40BD-B8F0-B7E3B060E4A7}" destId="{F5BC00DF-05F8-4583-AE14-F28BB1A378D7}" srcOrd="1" destOrd="0" presId="urn:microsoft.com/office/officeart/2008/layout/CircleAccentTimeline"/>
    <dgm:cxn modelId="{247DD17B-8F55-4929-B888-13686B96B6DC}" type="presParOf" srcId="{C23019A8-BB11-40BD-B8F0-B7E3B060E4A7}" destId="{0EC878EB-545C-4C1A-9DA6-EF3D4B254ED8}" srcOrd="2" destOrd="0" presId="urn:microsoft.com/office/officeart/2008/layout/CircleAccentTimeline"/>
    <dgm:cxn modelId="{773E30CC-60AA-41AE-AE8C-613AF5F9148B}" type="presParOf" srcId="{747392B5-E9D7-4AB4-A920-8559636F919D}" destId="{95E00ACB-CC6A-46C2-A994-8C2F314D3E58}" srcOrd="1" destOrd="0" presId="urn:microsoft.com/office/officeart/2008/layout/CircleAccentTimeline"/>
    <dgm:cxn modelId="{DDDF6141-629A-48F3-9FB6-E89F502C7E66}" type="presParOf" srcId="{747392B5-E9D7-4AB4-A920-8559636F919D}" destId="{C74C7B12-EE81-4D46-BE95-66BC9B18259C}" srcOrd="2" destOrd="0" presId="urn:microsoft.com/office/officeart/2008/layout/CircleAccentTimeline"/>
    <dgm:cxn modelId="{F16E0C42-7DD0-4F02-8E8D-92F313A6A464}" type="presParOf" srcId="{747392B5-E9D7-4AB4-A920-8559636F919D}" destId="{8AB10308-B5DF-4D0D-8279-5735DC628B9D}" srcOrd="3" destOrd="0" presId="urn:microsoft.com/office/officeart/2008/layout/CircleAccentTimeline"/>
    <dgm:cxn modelId="{3EDDD713-BDE3-4E67-AD4A-CAD758C544BB}" type="presParOf" srcId="{747392B5-E9D7-4AB4-A920-8559636F919D}" destId="{097144F3-A986-4BB8-B68F-BC3AA0910B51}" srcOrd="4" destOrd="0" presId="urn:microsoft.com/office/officeart/2008/layout/CircleAccentTimeline"/>
    <dgm:cxn modelId="{4F98B056-1521-47A3-B45F-C3FB71D7A2C4}" type="presParOf" srcId="{097144F3-A986-4BB8-B68F-BC3AA0910B51}" destId="{FB44CA3A-09D0-4825-9E80-F257F9A765F4}" srcOrd="0" destOrd="0" presId="urn:microsoft.com/office/officeart/2008/layout/CircleAccentTimeline"/>
    <dgm:cxn modelId="{20D72CB5-95F9-4881-B3D3-CA709E409FA9}" type="presParOf" srcId="{097144F3-A986-4BB8-B68F-BC3AA0910B51}" destId="{D7733760-A2B9-454E-AA80-681DFB8AF17B}" srcOrd="1" destOrd="0" presId="urn:microsoft.com/office/officeart/2008/layout/CircleAccentTimeline"/>
    <dgm:cxn modelId="{A9C7E1A2-44D9-4343-AE2A-2305A48C80D5}" type="presParOf" srcId="{097144F3-A986-4BB8-B68F-BC3AA0910B51}" destId="{9B3635A6-F2B7-497F-9FAE-CD36160D3739}" srcOrd="2" destOrd="0" presId="urn:microsoft.com/office/officeart/2008/layout/CircleAccentTimeline"/>
    <dgm:cxn modelId="{791BE22A-97F6-409A-8E96-7D0C3DCD6D41}" type="presParOf" srcId="{747392B5-E9D7-4AB4-A920-8559636F919D}" destId="{DB6CA3CA-6C47-4013-8359-F279884D3CE8}" srcOrd="5" destOrd="0" presId="urn:microsoft.com/office/officeart/2008/layout/CircleAccentTimeline"/>
    <dgm:cxn modelId="{0AC524B9-E0E8-44BD-B195-9807301DC42E}" type="presParOf" srcId="{747392B5-E9D7-4AB4-A920-8559636F919D}" destId="{25FA225E-14E6-4EF2-9941-8D54413D6075}" srcOrd="6" destOrd="0" presId="urn:microsoft.com/office/officeart/2008/layout/CircleAccentTimeline"/>
    <dgm:cxn modelId="{F65922F7-F10E-4093-954E-4208BF0977F7}" type="presParOf" srcId="{747392B5-E9D7-4AB4-A920-8559636F919D}" destId="{89CD02E2-E863-4F0D-8651-83AA9345EED2}" srcOrd="7" destOrd="0" presId="urn:microsoft.com/office/officeart/2008/layout/CircleAccentTimeline"/>
    <dgm:cxn modelId="{EA669DB2-C9B1-4E85-89B4-431BD18B6B40}" type="presParOf" srcId="{747392B5-E9D7-4AB4-A920-8559636F919D}" destId="{B648DC38-3A92-4810-B9E7-10BC7CC9A0FB}" srcOrd="8" destOrd="0" presId="urn:microsoft.com/office/officeart/2008/layout/CircleAccentTimeline"/>
    <dgm:cxn modelId="{A21263CC-D850-48D9-AE19-23FB69A52C07}" type="presParOf" srcId="{B648DC38-3A92-4810-B9E7-10BC7CC9A0FB}" destId="{FA484459-523D-40C2-B881-F944B3C802E1}" srcOrd="0" destOrd="0" presId="urn:microsoft.com/office/officeart/2008/layout/CircleAccentTimeline"/>
    <dgm:cxn modelId="{0E16BA46-1C71-4A7A-92AD-B1825F6BADC8}" type="presParOf" srcId="{B648DC38-3A92-4810-B9E7-10BC7CC9A0FB}" destId="{CCE7486D-E654-42D7-898E-5AC6C7022BA0}" srcOrd="1" destOrd="0" presId="urn:microsoft.com/office/officeart/2008/layout/CircleAccentTimeline"/>
    <dgm:cxn modelId="{BFBCB910-EA6C-4116-B6D2-9936E199F188}" type="presParOf" srcId="{B648DC38-3A92-4810-B9E7-10BC7CC9A0FB}" destId="{E1FBD582-53E8-448F-A6AC-32773C0BBE1E}" srcOrd="2" destOrd="0" presId="urn:microsoft.com/office/officeart/2008/layout/CircleAccentTimeline"/>
    <dgm:cxn modelId="{73B44720-8878-4F7F-926A-789444DCD45C}" type="presParOf" srcId="{747392B5-E9D7-4AB4-A920-8559636F919D}" destId="{3B59206E-923A-4191-B650-68066D1C2E8F}" srcOrd="9" destOrd="0" presId="urn:microsoft.com/office/officeart/2008/layout/CircleAccentTimeline"/>
    <dgm:cxn modelId="{32FB31CE-2AA7-4E17-B6B5-34B9D2478B36}" type="presParOf" srcId="{747392B5-E9D7-4AB4-A920-8559636F919D}" destId="{7F2FB704-BB43-4161-8534-467E02153AF9}" srcOrd="10" destOrd="0" presId="urn:microsoft.com/office/officeart/2008/layout/CircleAccentTimeline"/>
    <dgm:cxn modelId="{DBCF5333-9D56-4307-8465-5BCC257E3E69}" type="presParOf" srcId="{747392B5-E9D7-4AB4-A920-8559636F919D}" destId="{30137D65-A223-437B-A6FC-108BEEC665E0}" srcOrd="11" destOrd="0" presId="urn:microsoft.com/office/officeart/2008/layout/CircleAccentTimeline"/>
    <dgm:cxn modelId="{CBE5A613-EA61-42DB-B489-B99AE0AA6904}" type="presParOf" srcId="{747392B5-E9D7-4AB4-A920-8559636F919D}" destId="{B468E01E-F705-4CB7-A358-EC493F3599D1}" srcOrd="12" destOrd="0" presId="urn:microsoft.com/office/officeart/2008/layout/CircleAccentTimeline"/>
    <dgm:cxn modelId="{BA84140D-A6D0-4FEF-BE57-85BBB50EEDBB}" type="presParOf" srcId="{B468E01E-F705-4CB7-A358-EC493F3599D1}" destId="{A36EBFD8-B03E-49F8-8F01-0917D5B0F5E3}" srcOrd="0" destOrd="0" presId="urn:microsoft.com/office/officeart/2008/layout/CircleAccentTimeline"/>
    <dgm:cxn modelId="{56C186F2-2BA6-431D-9B0F-B4D4AE249D5C}" type="presParOf" srcId="{B468E01E-F705-4CB7-A358-EC493F3599D1}" destId="{A16955D4-FBCF-404B-9975-6553558D21EF}" srcOrd="1" destOrd="0" presId="urn:microsoft.com/office/officeart/2008/layout/CircleAccentTimeline"/>
    <dgm:cxn modelId="{7BEFD2CD-0E2C-47DB-9C84-DB22DAE481CC}" type="presParOf" srcId="{B468E01E-F705-4CB7-A358-EC493F3599D1}" destId="{2594B805-E74D-4BCC-BF63-57868459A0D0}" srcOrd="2" destOrd="0" presId="urn:microsoft.com/office/officeart/2008/layout/CircleAccentTimeline"/>
    <dgm:cxn modelId="{DC0EA1C2-E1DA-4D2E-A38D-FF232C786286}" type="presParOf" srcId="{747392B5-E9D7-4AB4-A920-8559636F919D}" destId="{708F9A6C-420B-4177-9716-2B75959542B9}" srcOrd="13" destOrd="0" presId="urn:microsoft.com/office/officeart/2008/layout/CircleAccentTimeline"/>
    <dgm:cxn modelId="{4D4317B9-D23B-4166-BEBB-FBA8A7B06EBE}" type="presParOf" srcId="{747392B5-E9D7-4AB4-A920-8559636F919D}" destId="{673BAFFC-B652-48F8-A5EA-8CB02300F40D}" srcOrd="14" destOrd="0" presId="urn:microsoft.com/office/officeart/2008/layout/CircleAccentTimeline"/>
    <dgm:cxn modelId="{8C20D842-E0B6-4CC5-844F-B0B8506F06E1}" type="presParOf" srcId="{747392B5-E9D7-4AB4-A920-8559636F919D}" destId="{C34F1A2A-2DCC-41F5-8FFA-086265A05D44}" srcOrd="15" destOrd="0" presId="urn:microsoft.com/office/officeart/2008/layout/CircleAccentTimeline"/>
    <dgm:cxn modelId="{DAAD773A-7E95-4EA3-BC23-896D499A5FA6}" type="presParOf" srcId="{747392B5-E9D7-4AB4-A920-8559636F919D}" destId="{F4C923B4-5135-40ED-8467-39DD20CB8F3F}" srcOrd="16" destOrd="0" presId="urn:microsoft.com/office/officeart/2008/layout/CircleAccentTimeline"/>
    <dgm:cxn modelId="{8BD4A82B-86FC-44F9-9E01-9B8CAC0AED66}" type="presParOf" srcId="{F4C923B4-5135-40ED-8467-39DD20CB8F3F}" destId="{239219EE-6A1C-4DF8-8938-57C0FC7E4489}" srcOrd="0" destOrd="0" presId="urn:microsoft.com/office/officeart/2008/layout/CircleAccentTimeline"/>
    <dgm:cxn modelId="{3D6EC27E-5C56-4FF0-95A7-0C743A89A8D5}" type="presParOf" srcId="{F4C923B4-5135-40ED-8467-39DD20CB8F3F}" destId="{ECACCC74-12EA-4D4D-B46B-FE9A71E65A15}" srcOrd="1" destOrd="0" presId="urn:microsoft.com/office/officeart/2008/layout/CircleAccentTimeline"/>
    <dgm:cxn modelId="{C92A77D6-8767-4109-AFDE-A4CE50760476}" type="presParOf" srcId="{F4C923B4-5135-40ED-8467-39DD20CB8F3F}" destId="{C9DAA715-E01A-4CBC-953A-BD0D7F9B4DA9}" srcOrd="2" destOrd="0" presId="urn:microsoft.com/office/officeart/2008/layout/CircleAccentTimeline"/>
    <dgm:cxn modelId="{9F3D383F-B866-40CD-B6F0-3846B67FEB5B}" type="presParOf" srcId="{747392B5-E9D7-4AB4-A920-8559636F919D}" destId="{0B230AE9-8413-43EC-849D-F53A7A491213}" srcOrd="17" destOrd="0" presId="urn:microsoft.com/office/officeart/2008/layout/CircleAccentTimeline"/>
    <dgm:cxn modelId="{5386A2B2-AF38-47C3-8937-86E95A456530}" type="presParOf" srcId="{747392B5-E9D7-4AB4-A920-8559636F919D}" destId="{60C66D89-D17E-47B3-B0AF-AF64039BEAF6}" srcOrd="18" destOrd="0" presId="urn:microsoft.com/office/officeart/2008/layout/CircleAccentTimeline"/>
    <dgm:cxn modelId="{DBEBEBB3-04BB-4261-848A-3ACC04C57C3E}" type="presParOf" srcId="{747392B5-E9D7-4AB4-A920-8559636F919D}" destId="{BDAE8220-D848-498F-8093-431866C1A72B}" srcOrd="19" destOrd="0" presId="urn:microsoft.com/office/officeart/2008/layout/CircleAccentTimeline"/>
    <dgm:cxn modelId="{526A2C98-3776-4159-9963-29F54EB266DB}" type="presParOf" srcId="{747392B5-E9D7-4AB4-A920-8559636F919D}" destId="{5D162381-6EE2-42EB-B712-1EC98011C997}" srcOrd="20" destOrd="0" presId="urn:microsoft.com/office/officeart/2008/layout/CircleAccentTimeline"/>
    <dgm:cxn modelId="{9A02988C-EEDE-499D-BC88-37EB696BBD28}" type="presParOf" srcId="{5D162381-6EE2-42EB-B712-1EC98011C997}" destId="{42EEFE83-2D7D-405A-9D67-6EC8398C6251}" srcOrd="0" destOrd="0" presId="urn:microsoft.com/office/officeart/2008/layout/CircleAccentTimeline"/>
    <dgm:cxn modelId="{244813E1-0AD9-496F-9042-CF600ACA8859}" type="presParOf" srcId="{5D162381-6EE2-42EB-B712-1EC98011C997}" destId="{0EAE80E1-EF11-446E-B59D-4A77B9B5107E}" srcOrd="1" destOrd="0" presId="urn:microsoft.com/office/officeart/2008/layout/CircleAccentTimeline"/>
    <dgm:cxn modelId="{C932D593-FA79-4610-B23D-F34BC106E09D}" type="presParOf" srcId="{5D162381-6EE2-42EB-B712-1EC98011C997}" destId="{A1A8D1C8-1538-4DB8-A4D2-41307CA5B9A2}" srcOrd="2" destOrd="0" presId="urn:microsoft.com/office/officeart/2008/layout/CircleAccentTimeline"/>
    <dgm:cxn modelId="{E4B07260-9F11-4CF0-BABF-EB4AFEB9B4D5}" type="presParOf" srcId="{747392B5-E9D7-4AB4-A920-8559636F919D}" destId="{72D41DD4-43D8-41FD-8612-D552C57B83D9}" srcOrd="21" destOrd="0" presId="urn:microsoft.com/office/officeart/2008/layout/CircleAccentTimeline"/>
    <dgm:cxn modelId="{7B6D5904-8A29-4DED-978B-6EB94EFB7649}" type="presParOf" srcId="{747392B5-E9D7-4AB4-A920-8559636F919D}" destId="{664B6284-4EFD-400A-B5ED-B1279F71CA72}" srcOrd="22" destOrd="0" presId="urn:microsoft.com/office/officeart/2008/layout/CircleAccentTimeline"/>
    <dgm:cxn modelId="{0706D12B-C982-4738-B9EB-A18ED90869C4}" type="presParOf" srcId="{747392B5-E9D7-4AB4-A920-8559636F919D}" destId="{92D56562-7B16-4203-A261-69A48F46D1ED}" srcOrd="23" destOrd="0" presId="urn:microsoft.com/office/officeart/2008/layout/CircleAccentTimeline"/>
    <dgm:cxn modelId="{CD263973-AA31-428F-B0B2-BE58170E2AB6}" type="presParOf" srcId="{747392B5-E9D7-4AB4-A920-8559636F919D}" destId="{3E29E645-5234-4E7E-BEF7-A442C1D0442C}" srcOrd="24" destOrd="0" presId="urn:microsoft.com/office/officeart/2008/layout/CircleAccentTimeline"/>
    <dgm:cxn modelId="{4B42495E-FE75-46A2-B467-CA93573B9E1C}" type="presParOf" srcId="{3E29E645-5234-4E7E-BEF7-A442C1D0442C}" destId="{31315BC0-CB4D-4737-B978-E9792598D071}" srcOrd="0" destOrd="0" presId="urn:microsoft.com/office/officeart/2008/layout/CircleAccentTimeline"/>
    <dgm:cxn modelId="{3F42FFC6-E28C-445E-A6F5-D67420590900}" type="presParOf" srcId="{3E29E645-5234-4E7E-BEF7-A442C1D0442C}" destId="{E5938C19-59CD-4D8B-91DD-8F23513E75D6}" srcOrd="1" destOrd="0" presId="urn:microsoft.com/office/officeart/2008/layout/CircleAccentTimeline"/>
    <dgm:cxn modelId="{87CE4FAA-671C-48E2-9E17-915092D5B677}" type="presParOf" srcId="{3E29E645-5234-4E7E-BEF7-A442C1D0442C}" destId="{5C99879F-C7FA-43B9-BDC6-826CFCC1F6F1}" srcOrd="2" destOrd="0" presId="urn:microsoft.com/office/officeart/2008/layout/CircleAccentTimeline"/>
    <dgm:cxn modelId="{2C08A488-5C8D-49FD-AD72-3B8F28F97C26}" type="presParOf" srcId="{747392B5-E9D7-4AB4-A920-8559636F919D}" destId="{4C47D2E3-0BC7-4D93-9CA1-49BCB570AA2F}" srcOrd="25" destOrd="0" presId="urn:microsoft.com/office/officeart/2008/layout/CircleAccentTimeline"/>
    <dgm:cxn modelId="{BAF921D5-16F8-41CB-8C80-31859D4DDF1D}" type="presParOf" srcId="{747392B5-E9D7-4AB4-A920-8559636F919D}" destId="{252BCB5C-C9A3-4B8D-8AF8-6486241D37FD}" srcOrd="26" destOrd="0" presId="urn:microsoft.com/office/officeart/2008/layout/CircleAccentTimeline"/>
    <dgm:cxn modelId="{69FB6E2F-0304-4D9B-A4A3-126BB0368FA1}" type="presParOf" srcId="{747392B5-E9D7-4AB4-A920-8559636F919D}" destId="{975161DC-7568-411D-A860-220A65B39E9A}" srcOrd="27" destOrd="0" presId="urn:microsoft.com/office/officeart/2008/layout/CircleAccentTimeline"/>
    <dgm:cxn modelId="{680B163E-0904-417A-84F7-D731400F168B}" type="presParOf" srcId="{747392B5-E9D7-4AB4-A920-8559636F919D}" destId="{9BA7C8F2-E52B-4F48-AF91-F8A722B59C76}" srcOrd="28" destOrd="0" presId="urn:microsoft.com/office/officeart/2008/layout/CircleAccentTimeline"/>
    <dgm:cxn modelId="{BBB767CC-C6D6-49A4-97AB-7973EFE741C8}" type="presParOf" srcId="{9BA7C8F2-E52B-4F48-AF91-F8A722B59C76}" destId="{D2894454-DBFE-468D-A353-937C95C98828}" srcOrd="0" destOrd="0" presId="urn:microsoft.com/office/officeart/2008/layout/CircleAccentTimeline"/>
    <dgm:cxn modelId="{F5C01A54-AAFB-4B3D-BA5B-6AC0E36B4E45}" type="presParOf" srcId="{9BA7C8F2-E52B-4F48-AF91-F8A722B59C76}" destId="{AF200910-2C1B-416F-8942-0227679B3383}" srcOrd="1" destOrd="0" presId="urn:microsoft.com/office/officeart/2008/layout/CircleAccentTimeline"/>
    <dgm:cxn modelId="{EA380DB6-B150-485A-8395-6CD47329E679}" type="presParOf" srcId="{9BA7C8F2-E52B-4F48-AF91-F8A722B59C76}" destId="{D7E0D07F-FCD5-4C5A-8733-F5F184982BC9}" srcOrd="2" destOrd="0" presId="urn:microsoft.com/office/officeart/2008/layout/CircleAccentTimeline"/>
    <dgm:cxn modelId="{BA89A414-B040-45C9-8FEA-51C790B6B71A}" type="presParOf" srcId="{747392B5-E9D7-4AB4-A920-8559636F919D}" destId="{33841EBB-5B2B-4CFB-9965-27EC66D5F7FD}" srcOrd="29" destOrd="0" presId="urn:microsoft.com/office/officeart/2008/layout/CircleAccentTimeline"/>
    <dgm:cxn modelId="{42281E02-E62B-4D54-9D30-3570ADE762C7}" type="presParOf" srcId="{747392B5-E9D7-4AB4-A920-8559636F919D}" destId="{6EC8998A-BA24-4B95-850A-18A194941A90}" srcOrd="30" destOrd="0" presId="urn:microsoft.com/office/officeart/2008/layout/CircleAccentTimeline"/>
    <dgm:cxn modelId="{CAFFCFB6-7E80-4587-832A-45DB4B8DA827}" type="presParOf" srcId="{747392B5-E9D7-4AB4-A920-8559636F919D}" destId="{AF86B0D2-EBDB-4017-9E5F-71DB94A4AF1C}" srcOrd="31" destOrd="0" presId="urn:microsoft.com/office/officeart/2008/layout/CircleAccentTimeline"/>
    <dgm:cxn modelId="{18AE7492-CB35-4749-86EF-05F19A48FCA5}" type="presParOf" srcId="{747392B5-E9D7-4AB4-A920-8559636F919D}" destId="{494393FD-63D7-4BBA-87AF-29CB36107D73}" srcOrd="32" destOrd="0" presId="urn:microsoft.com/office/officeart/2008/layout/CircleAccentTimeline"/>
    <dgm:cxn modelId="{120258C1-B2B2-4252-A408-FFD7A320B66E}" type="presParOf" srcId="{494393FD-63D7-4BBA-87AF-29CB36107D73}" destId="{F56880FD-A26A-45EB-BF1C-9AE5B0F518B4}" srcOrd="0" destOrd="0" presId="urn:microsoft.com/office/officeart/2008/layout/CircleAccentTimeline"/>
    <dgm:cxn modelId="{67EEC7D5-0B43-496C-9627-D1E8AF2106ED}" type="presParOf" srcId="{494393FD-63D7-4BBA-87AF-29CB36107D73}" destId="{6ADA1DA6-4150-4EA6-989B-DF9D8F60138A}" srcOrd="1" destOrd="0" presId="urn:microsoft.com/office/officeart/2008/layout/CircleAccentTimeline"/>
    <dgm:cxn modelId="{3F7B676C-A167-49D9-9F31-E5A7C5BA2EB8}" type="presParOf" srcId="{494393FD-63D7-4BBA-87AF-29CB36107D73}" destId="{7941E2FC-20EF-428E-8B6B-2321BFA68709}" srcOrd="2" destOrd="0" presId="urn:microsoft.com/office/officeart/2008/layout/CircleAccentTimeline"/>
    <dgm:cxn modelId="{0E38A793-60B8-46DF-A072-3E29C6E192EC}" type="presParOf" srcId="{747392B5-E9D7-4AB4-A920-8559636F919D}" destId="{C9E11CC0-F75B-4CA9-8189-446338EB19D0}" srcOrd="33" destOrd="0" presId="urn:microsoft.com/office/officeart/2008/layout/CircleAccentTimeline"/>
    <dgm:cxn modelId="{BD2EF689-3285-4731-9F14-E40DA93946C3}" type="presParOf" srcId="{747392B5-E9D7-4AB4-A920-8559636F919D}" destId="{B8AB5EF6-F310-4CE8-B637-B7A1B582E1C4}" srcOrd="34" destOrd="0" presId="urn:microsoft.com/office/officeart/2008/layout/CircleAccentTimeline"/>
    <dgm:cxn modelId="{0F2C6B2A-036A-4BD4-A2E8-712FAE86284C}" type="presParOf" srcId="{747392B5-E9D7-4AB4-A920-8559636F919D}" destId="{AAFFC2FA-CD19-454D-AD93-2AC6B61B5D9F}" srcOrd="35" destOrd="0" presId="urn:microsoft.com/office/officeart/2008/layout/CircleAccentTimeline"/>
    <dgm:cxn modelId="{94F185D6-E316-4545-A973-1A496CC9148A}" type="presParOf" srcId="{747392B5-E9D7-4AB4-A920-8559636F919D}" destId="{A13D2AEB-5FD5-4A2B-81AE-524729C45BD2}" srcOrd="36" destOrd="0" presId="urn:microsoft.com/office/officeart/2008/layout/CircleAccentTimeline"/>
    <dgm:cxn modelId="{F5296B77-B46D-412E-B0F7-5E938D978833}" type="presParOf" srcId="{A13D2AEB-5FD5-4A2B-81AE-524729C45BD2}" destId="{1294628D-6829-456C-9A87-4B202286D0C1}" srcOrd="0" destOrd="0" presId="urn:microsoft.com/office/officeart/2008/layout/CircleAccentTimeline"/>
    <dgm:cxn modelId="{7120E8BC-4F93-433A-8C20-5CCA3C0286C8}" type="presParOf" srcId="{A13D2AEB-5FD5-4A2B-81AE-524729C45BD2}" destId="{57B6C2DB-0F9C-403B-8C1A-1DADD1F490CD}" srcOrd="1" destOrd="0" presId="urn:microsoft.com/office/officeart/2008/layout/CircleAccentTimeline"/>
    <dgm:cxn modelId="{CFBFD24C-4C57-4E43-959A-C52A6C982FDE}" type="presParOf" srcId="{A13D2AEB-5FD5-4A2B-81AE-524729C45BD2}" destId="{9DD54454-847A-4E2A-8F40-A56699B6E7DC}" srcOrd="2" destOrd="0" presId="urn:microsoft.com/office/officeart/2008/layout/CircleAccentTimeline"/>
    <dgm:cxn modelId="{ADF5B2B1-1F90-451E-8B74-230F4D8CA987}" type="presParOf" srcId="{747392B5-E9D7-4AB4-A920-8559636F919D}" destId="{53EDD646-A9D9-4CB8-A945-A0837EE24AE0}" srcOrd="37" destOrd="0" presId="urn:microsoft.com/office/officeart/2008/layout/CircleAccentTimeline"/>
    <dgm:cxn modelId="{330879FB-23D9-4134-8581-52DFD1A13833}" type="presParOf" srcId="{747392B5-E9D7-4AB4-A920-8559636F919D}" destId="{85C97526-C3CC-4E3A-B578-A6669E6FB7DD}" srcOrd="38" destOrd="0" presId="urn:microsoft.com/office/officeart/2008/layout/CircleAccentTimeline"/>
    <dgm:cxn modelId="{E038F3FE-100F-4DE2-A794-8C7810815AD2}" type="presParOf" srcId="{747392B5-E9D7-4AB4-A920-8559636F919D}" destId="{1D4AD0C2-3F6E-453D-BAD1-85B04A792079}" srcOrd="39" destOrd="0" presId="urn:microsoft.com/office/officeart/2008/layout/CircleAccentTimeline"/>
    <dgm:cxn modelId="{540EB85E-A72A-4658-8FBA-BC76BF035571}" type="presParOf" srcId="{747392B5-E9D7-4AB4-A920-8559636F919D}" destId="{9D8D4417-6A2B-4189-BAAC-A2B7CF45DB91}" srcOrd="40" destOrd="0" presId="urn:microsoft.com/office/officeart/2008/layout/CircleAccentTimeline"/>
    <dgm:cxn modelId="{0AC8E59E-4F6F-4B3D-8A0D-BCB32AD5DA32}" type="presParOf" srcId="{9D8D4417-6A2B-4189-BAAC-A2B7CF45DB91}" destId="{2B05EDCE-B305-4CAC-BC81-394221519D8D}" srcOrd="0" destOrd="0" presId="urn:microsoft.com/office/officeart/2008/layout/CircleAccentTimeline"/>
    <dgm:cxn modelId="{DDA093B7-D50B-4BE9-B0CC-1A7D8AA7EE1A}" type="presParOf" srcId="{9D8D4417-6A2B-4189-BAAC-A2B7CF45DB91}" destId="{63A0F5B9-6828-4AEC-B770-B092A02CADA2}" srcOrd="1" destOrd="0" presId="urn:microsoft.com/office/officeart/2008/layout/CircleAccentTimeline"/>
    <dgm:cxn modelId="{268BF253-0D68-4CEC-B163-A665CB00CAA4}" type="presParOf" srcId="{9D8D4417-6A2B-4189-BAAC-A2B7CF45DB91}" destId="{F6BA5482-D23D-4316-BA46-2874C1A276DC}" srcOrd="2" destOrd="0" presId="urn:microsoft.com/office/officeart/2008/layout/CircleAccentTimeline"/>
    <dgm:cxn modelId="{5C23B6EF-D7F8-485E-BD34-A5C2F9FBFA3A}" type="presParOf" srcId="{747392B5-E9D7-4AB4-A920-8559636F919D}" destId="{34F2DBBF-1FEB-471C-9143-62FD8467199D}" srcOrd="41" destOrd="0" presId="urn:microsoft.com/office/officeart/2008/layout/CircleAccentTimeline"/>
    <dgm:cxn modelId="{674EFE8F-D790-4B0A-B18E-2426B2C64696}" type="presParOf" srcId="{747392B5-E9D7-4AB4-A920-8559636F919D}" destId="{CF06105A-55A9-4D18-919C-34EDFAE216AA}" srcOrd="42" destOrd="0" presId="urn:microsoft.com/office/officeart/2008/layout/CircleAccentTimeline"/>
    <dgm:cxn modelId="{99841E8A-381B-4312-9DE1-B4500DC0CCD3}" type="presParOf" srcId="{747392B5-E9D7-4AB4-A920-8559636F919D}" destId="{1E9C7403-C7FC-4EFE-AF36-A5F090EAEB2A}" srcOrd="43" destOrd="0" presId="urn:microsoft.com/office/officeart/2008/layout/CircleAccentTimeline"/>
    <dgm:cxn modelId="{9EB3208F-5804-4E7F-83B8-12200077ED3A}" type="presParOf" srcId="{747392B5-E9D7-4AB4-A920-8559636F919D}" destId="{1F93D7B4-6714-4C56-B72C-285FF1991A66}" srcOrd="44" destOrd="0" presId="urn:microsoft.com/office/officeart/2008/layout/CircleAccentTimeline"/>
    <dgm:cxn modelId="{4E54BBF7-91E8-4BCA-B724-A8D822763E9D}" type="presParOf" srcId="{1F93D7B4-6714-4C56-B72C-285FF1991A66}" destId="{B00BBC6B-E481-4B44-85C8-F9F0725D794E}" srcOrd="0" destOrd="0" presId="urn:microsoft.com/office/officeart/2008/layout/CircleAccentTimeline"/>
    <dgm:cxn modelId="{F5BD4990-F50E-4F96-B718-A73CB81FC9AC}" type="presParOf" srcId="{1F93D7B4-6714-4C56-B72C-285FF1991A66}" destId="{92C9C657-3926-4281-8579-B85C62EA10A4}" srcOrd="1" destOrd="0" presId="urn:microsoft.com/office/officeart/2008/layout/CircleAccentTimeline"/>
    <dgm:cxn modelId="{0CE22C1F-D2FA-4E0F-A3B8-C7461A4BD2D0}" type="presParOf" srcId="{1F93D7B4-6714-4C56-B72C-285FF1991A66}" destId="{7198840D-72A8-418A-B940-23188919B7A3}" srcOrd="2" destOrd="0" presId="urn:microsoft.com/office/officeart/2008/layout/CircleAccentTimeline"/>
    <dgm:cxn modelId="{0BDA9994-0804-423B-9C57-15A37BC53E33}" type="presParOf" srcId="{747392B5-E9D7-4AB4-A920-8559636F919D}" destId="{CDCBD1C9-8FA3-47D2-A68E-0F6150040D8F}" srcOrd="45" destOrd="0" presId="urn:microsoft.com/office/officeart/2008/layout/CircleAccentTimeline"/>
    <dgm:cxn modelId="{BB42A692-233C-4E4C-BDCF-92F02B9472CA}" type="presParOf" srcId="{747392B5-E9D7-4AB4-A920-8559636F919D}" destId="{43B42A6C-7817-43A0-964C-7FF39E1244F7}" srcOrd="46" destOrd="0" presId="urn:microsoft.com/office/officeart/2008/layout/CircleAccentTimeline"/>
    <dgm:cxn modelId="{A0CC592A-A154-4A1C-8078-54F8A0677886}" type="presParOf" srcId="{747392B5-E9D7-4AB4-A920-8559636F919D}" destId="{4E04AAFD-A660-46A7-A663-2C2BB9C4EFBF}" srcOrd="47" destOrd="0" presId="urn:microsoft.com/office/officeart/2008/layout/CircleAccentTimeline"/>
    <dgm:cxn modelId="{BB7A9464-5A8C-4064-BC1F-7C958EE327A6}" type="presParOf" srcId="{4E04AAFD-A660-46A7-A663-2C2BB9C4EFBF}" destId="{A21305EE-ADF0-44A0-ADA6-932B15A37C56}" srcOrd="0" destOrd="0" presId="urn:microsoft.com/office/officeart/2008/layout/CircleAccentTimeline"/>
    <dgm:cxn modelId="{AB7048B1-DA26-4F84-926C-807256A5120E}" type="presParOf" srcId="{4E04AAFD-A660-46A7-A663-2C2BB9C4EFBF}" destId="{A6302899-4BA7-4C0A-B0F6-664E11274778}" srcOrd="1" destOrd="0" presId="urn:microsoft.com/office/officeart/2008/layout/CircleAccentTimeline"/>
    <dgm:cxn modelId="{E4679B54-6769-445F-A1E2-53921F724280}" type="presParOf" srcId="{4E04AAFD-A660-46A7-A663-2C2BB9C4EFBF}" destId="{D14E2593-B034-4849-8C0E-F44097CA01D3}" srcOrd="2" destOrd="0" presId="urn:microsoft.com/office/officeart/2008/layout/CircleAccentTimeline"/>
    <dgm:cxn modelId="{91D067EC-77BD-4865-981F-EB5ADEA7FFD6}" type="presParOf" srcId="{747392B5-E9D7-4AB4-A920-8559636F919D}" destId="{9C3FB782-28B1-4451-B3F4-8BF3D6306C91}" srcOrd="48" destOrd="0" presId="urn:microsoft.com/office/officeart/2008/layout/CircleAccentTimeline"/>
    <dgm:cxn modelId="{E18190AD-5F8E-4C69-86C5-5B31500691A2}" type="presParOf" srcId="{747392B5-E9D7-4AB4-A920-8559636F919D}" destId="{5485CD62-AD30-44AE-AF15-81BA164019C6}" srcOrd="49"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9766C-9A58-4A25-AD61-BD7CC35B70CD}">
      <dsp:nvSpPr>
        <dsp:cNvPr id="0" name=""/>
        <dsp:cNvSpPr/>
      </dsp:nvSpPr>
      <dsp:spPr>
        <a:xfrm>
          <a:off x="99013" y="1402068"/>
          <a:ext cx="1162987" cy="1162987"/>
        </a:xfrm>
        <a:prstGeom prst="donut">
          <a:avLst>
            <a:gd name="adj" fmla="val 2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BC00DF-05F8-4583-AE14-F28BB1A378D7}">
      <dsp:nvSpPr>
        <dsp:cNvPr id="0" name=""/>
        <dsp:cNvSpPr/>
      </dsp:nvSpPr>
      <dsp:spPr>
        <a:xfrm rot="19486011">
          <a:off x="508797" y="453996"/>
          <a:ext cx="1445722" cy="696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60" tIns="0" rIns="0" bIns="0" numCol="1" spcCol="1270" anchor="ctr" anchorCtr="0">
          <a:noAutofit/>
        </a:bodyPr>
        <a:lstStyle/>
        <a:p>
          <a:pPr lvl="0" algn="l" defTabSz="2178050">
            <a:lnSpc>
              <a:spcPct val="90000"/>
            </a:lnSpc>
            <a:spcBef>
              <a:spcPct val="0"/>
            </a:spcBef>
            <a:spcAft>
              <a:spcPct val="35000"/>
            </a:spcAft>
          </a:pPr>
          <a:r>
            <a:rPr lang="en-US" sz="4900" kern="1200" dirty="0">
              <a:solidFill>
                <a:schemeClr val="bg1"/>
              </a:solidFill>
              <a:latin typeface="Klavika Light Condensed" panose="020B0506040000020004" pitchFamily="34" charset="0"/>
            </a:rPr>
            <a:t>1776</a:t>
          </a:r>
        </a:p>
      </dsp:txBody>
      <dsp:txXfrm>
        <a:off x="508797" y="453996"/>
        <a:ext cx="1445722" cy="696726"/>
      </dsp:txXfrm>
    </dsp:sp>
    <dsp:sp modelId="{FB44CA3A-09D0-4825-9E80-F257F9A765F4}">
      <dsp:nvSpPr>
        <dsp:cNvPr id="0" name=""/>
        <dsp:cNvSpPr/>
      </dsp:nvSpPr>
      <dsp:spPr>
        <a:xfrm>
          <a:off x="1349601"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733760-A2B9-454E-AA80-681DFB8AF17B}">
      <dsp:nvSpPr>
        <dsp:cNvPr id="0" name=""/>
        <dsp:cNvSpPr/>
      </dsp:nvSpPr>
      <dsp:spPr>
        <a:xfrm rot="17700000">
          <a:off x="634643"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r>
            <a:rPr lang="en-US" sz="3600" kern="1200" dirty="0"/>
            <a:t> </a:t>
          </a:r>
        </a:p>
      </dsp:txBody>
      <dsp:txXfrm>
        <a:off x="634643" y="2521935"/>
        <a:ext cx="1250618" cy="603001"/>
      </dsp:txXfrm>
    </dsp:sp>
    <dsp:sp modelId="{9B3635A6-F2B7-497F-9FAE-CD36160D3739}">
      <dsp:nvSpPr>
        <dsp:cNvPr id="0" name=""/>
        <dsp:cNvSpPr/>
      </dsp:nvSpPr>
      <dsp:spPr>
        <a:xfrm rot="17700000">
          <a:off x="1417604"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FA484459-523D-40C2-B881-F944B3C802E1}">
      <dsp:nvSpPr>
        <dsp:cNvPr id="0" name=""/>
        <dsp:cNvSpPr/>
      </dsp:nvSpPr>
      <dsp:spPr>
        <a:xfrm>
          <a:off x="2040772"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E7486D-E654-42D7-898E-5AC6C7022BA0}">
      <dsp:nvSpPr>
        <dsp:cNvPr id="0" name=""/>
        <dsp:cNvSpPr/>
      </dsp:nvSpPr>
      <dsp:spPr>
        <a:xfrm rot="17700000">
          <a:off x="1325815"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r>
            <a:rPr lang="en-US" sz="3600" kern="1200" dirty="0"/>
            <a:t> </a:t>
          </a:r>
        </a:p>
      </dsp:txBody>
      <dsp:txXfrm>
        <a:off x="1325815" y="2521935"/>
        <a:ext cx="1250618" cy="603001"/>
      </dsp:txXfrm>
    </dsp:sp>
    <dsp:sp modelId="{E1FBD582-53E8-448F-A6AC-32773C0BBE1E}">
      <dsp:nvSpPr>
        <dsp:cNvPr id="0" name=""/>
        <dsp:cNvSpPr/>
      </dsp:nvSpPr>
      <dsp:spPr>
        <a:xfrm rot="17700000">
          <a:off x="2108776"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A36EBFD8-B03E-49F8-8F01-0917D5B0F5E3}">
      <dsp:nvSpPr>
        <dsp:cNvPr id="0" name=""/>
        <dsp:cNvSpPr/>
      </dsp:nvSpPr>
      <dsp:spPr>
        <a:xfrm>
          <a:off x="2731944"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6955D4-FBCF-404B-9975-6553558D21EF}">
      <dsp:nvSpPr>
        <dsp:cNvPr id="0" name=""/>
        <dsp:cNvSpPr/>
      </dsp:nvSpPr>
      <dsp:spPr>
        <a:xfrm rot="17700000">
          <a:off x="2016986"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endParaRPr lang="en-US" sz="3600" kern="1200" dirty="0"/>
        </a:p>
      </dsp:txBody>
      <dsp:txXfrm>
        <a:off x="2016986" y="2521935"/>
        <a:ext cx="1250618" cy="603001"/>
      </dsp:txXfrm>
    </dsp:sp>
    <dsp:sp modelId="{2594B805-E74D-4BCC-BF63-57868459A0D0}">
      <dsp:nvSpPr>
        <dsp:cNvPr id="0" name=""/>
        <dsp:cNvSpPr/>
      </dsp:nvSpPr>
      <dsp:spPr>
        <a:xfrm rot="17700000">
          <a:off x="2799947"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239219EE-6A1C-4DF8-8938-57C0FC7E4489}">
      <dsp:nvSpPr>
        <dsp:cNvPr id="0" name=""/>
        <dsp:cNvSpPr/>
      </dsp:nvSpPr>
      <dsp:spPr>
        <a:xfrm>
          <a:off x="3423115"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ACCC74-12EA-4D4D-B46B-FE9A71E65A15}">
      <dsp:nvSpPr>
        <dsp:cNvPr id="0" name=""/>
        <dsp:cNvSpPr/>
      </dsp:nvSpPr>
      <dsp:spPr>
        <a:xfrm rot="19449487">
          <a:off x="3141570" y="1093821"/>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r>
            <a:rPr lang="en-US" sz="3600" kern="1200" dirty="0">
              <a:solidFill>
                <a:schemeClr val="bg1"/>
              </a:solidFill>
              <a:latin typeface="Klavika Light Condensed" panose="020B0506040000020004" pitchFamily="34" charset="0"/>
            </a:rPr>
            <a:t>1867</a:t>
          </a:r>
        </a:p>
      </dsp:txBody>
      <dsp:txXfrm>
        <a:off x="3141570" y="1093821"/>
        <a:ext cx="1250618" cy="603001"/>
      </dsp:txXfrm>
    </dsp:sp>
    <dsp:sp modelId="{C9DAA715-E01A-4CBC-953A-BD0D7F9B4DA9}">
      <dsp:nvSpPr>
        <dsp:cNvPr id="0" name=""/>
        <dsp:cNvSpPr/>
      </dsp:nvSpPr>
      <dsp:spPr>
        <a:xfrm rot="17700000">
          <a:off x="3491119"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42EEFE83-2D7D-405A-9D67-6EC8398C6251}">
      <dsp:nvSpPr>
        <dsp:cNvPr id="0" name=""/>
        <dsp:cNvSpPr/>
      </dsp:nvSpPr>
      <dsp:spPr>
        <a:xfrm>
          <a:off x="4114287"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AE80E1-EF11-446E-B59D-4A77B9B5107E}">
      <dsp:nvSpPr>
        <dsp:cNvPr id="0" name=""/>
        <dsp:cNvSpPr/>
      </dsp:nvSpPr>
      <dsp:spPr>
        <a:xfrm rot="19449487">
          <a:off x="4403276" y="1046202"/>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r>
            <a:rPr lang="en-US" sz="3600" kern="1200" dirty="0">
              <a:solidFill>
                <a:schemeClr val="bg1"/>
              </a:solidFill>
              <a:latin typeface="Klavika Light Condensed" panose="020B0506040000020004" pitchFamily="34" charset="0"/>
            </a:rPr>
            <a:t>1906</a:t>
          </a:r>
        </a:p>
      </dsp:txBody>
      <dsp:txXfrm>
        <a:off x="4403276" y="1046202"/>
        <a:ext cx="1250618" cy="603001"/>
      </dsp:txXfrm>
    </dsp:sp>
    <dsp:sp modelId="{A1A8D1C8-1538-4DB8-A4D2-41307CA5B9A2}">
      <dsp:nvSpPr>
        <dsp:cNvPr id="0" name=""/>
        <dsp:cNvSpPr/>
      </dsp:nvSpPr>
      <dsp:spPr>
        <a:xfrm rot="17700000">
          <a:off x="4182290"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31315BC0-CB4D-4737-B978-E9792598D071}">
      <dsp:nvSpPr>
        <dsp:cNvPr id="0" name=""/>
        <dsp:cNvSpPr/>
      </dsp:nvSpPr>
      <dsp:spPr>
        <a:xfrm>
          <a:off x="4805458"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938C19-59CD-4D8B-91DD-8F23513E75D6}">
      <dsp:nvSpPr>
        <dsp:cNvPr id="0" name=""/>
        <dsp:cNvSpPr/>
      </dsp:nvSpPr>
      <dsp:spPr>
        <a:xfrm rot="17700000">
          <a:off x="4090501"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endParaRPr lang="en-US" sz="3600" kern="1200" dirty="0"/>
        </a:p>
      </dsp:txBody>
      <dsp:txXfrm>
        <a:off x="4090501" y="2521935"/>
        <a:ext cx="1250618" cy="603001"/>
      </dsp:txXfrm>
    </dsp:sp>
    <dsp:sp modelId="{5C99879F-C7FA-43B9-BDC6-826CFCC1F6F1}">
      <dsp:nvSpPr>
        <dsp:cNvPr id="0" name=""/>
        <dsp:cNvSpPr/>
      </dsp:nvSpPr>
      <dsp:spPr>
        <a:xfrm rot="17700000">
          <a:off x="4873462"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D2894454-DBFE-468D-A353-937C95C98828}">
      <dsp:nvSpPr>
        <dsp:cNvPr id="0" name=""/>
        <dsp:cNvSpPr/>
      </dsp:nvSpPr>
      <dsp:spPr>
        <a:xfrm>
          <a:off x="5496630"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200910-2C1B-416F-8942-0227679B3383}">
      <dsp:nvSpPr>
        <dsp:cNvPr id="0" name=""/>
        <dsp:cNvSpPr/>
      </dsp:nvSpPr>
      <dsp:spPr>
        <a:xfrm rot="17700000">
          <a:off x="4781672"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endParaRPr lang="en-US" sz="3600" kern="1200" dirty="0"/>
        </a:p>
      </dsp:txBody>
      <dsp:txXfrm>
        <a:off x="4781672" y="2521935"/>
        <a:ext cx="1250618" cy="603001"/>
      </dsp:txXfrm>
    </dsp:sp>
    <dsp:sp modelId="{D7E0D07F-FCD5-4C5A-8733-F5F184982BC9}">
      <dsp:nvSpPr>
        <dsp:cNvPr id="0" name=""/>
        <dsp:cNvSpPr/>
      </dsp:nvSpPr>
      <dsp:spPr>
        <a:xfrm rot="17700000">
          <a:off x="5564634"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F56880FD-A26A-45EB-BF1C-9AE5B0F518B4}">
      <dsp:nvSpPr>
        <dsp:cNvPr id="0" name=""/>
        <dsp:cNvSpPr/>
      </dsp:nvSpPr>
      <dsp:spPr>
        <a:xfrm>
          <a:off x="6187802"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DA1DA6-4150-4EA6-989B-DF9D8F60138A}">
      <dsp:nvSpPr>
        <dsp:cNvPr id="0" name=""/>
        <dsp:cNvSpPr/>
      </dsp:nvSpPr>
      <dsp:spPr>
        <a:xfrm rot="17700000">
          <a:off x="5472844"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endParaRPr lang="en-US" sz="3600" kern="1200" dirty="0"/>
        </a:p>
      </dsp:txBody>
      <dsp:txXfrm>
        <a:off x="5472844" y="2521935"/>
        <a:ext cx="1250618" cy="603001"/>
      </dsp:txXfrm>
    </dsp:sp>
    <dsp:sp modelId="{7941E2FC-20EF-428E-8B6B-2321BFA68709}">
      <dsp:nvSpPr>
        <dsp:cNvPr id="0" name=""/>
        <dsp:cNvSpPr/>
      </dsp:nvSpPr>
      <dsp:spPr>
        <a:xfrm rot="17700000">
          <a:off x="6255805"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1294628D-6829-456C-9A87-4B202286D0C1}">
      <dsp:nvSpPr>
        <dsp:cNvPr id="0" name=""/>
        <dsp:cNvSpPr/>
      </dsp:nvSpPr>
      <dsp:spPr>
        <a:xfrm>
          <a:off x="6878973"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B6C2DB-0F9C-403B-8C1A-1DADD1F490CD}">
      <dsp:nvSpPr>
        <dsp:cNvPr id="0" name=""/>
        <dsp:cNvSpPr/>
      </dsp:nvSpPr>
      <dsp:spPr>
        <a:xfrm rot="19449487">
          <a:off x="6804276" y="120070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r>
            <a:rPr lang="en-US" sz="3600" kern="1200" dirty="0">
              <a:solidFill>
                <a:schemeClr val="bg1"/>
              </a:solidFill>
              <a:latin typeface="Klavika Light Condensed" panose="020B0506040000020004" pitchFamily="34" charset="0"/>
            </a:rPr>
            <a:t>1975</a:t>
          </a:r>
          <a:endParaRPr lang="en-US" sz="3600" kern="1200" dirty="0">
            <a:latin typeface="Klavika Light Condensed" panose="020B0506040000020004" pitchFamily="34" charset="0"/>
          </a:endParaRPr>
        </a:p>
      </dsp:txBody>
      <dsp:txXfrm>
        <a:off x="6804276" y="1200705"/>
        <a:ext cx="1250618" cy="603001"/>
      </dsp:txXfrm>
    </dsp:sp>
    <dsp:sp modelId="{9DD54454-847A-4E2A-8F40-A56699B6E7DC}">
      <dsp:nvSpPr>
        <dsp:cNvPr id="0" name=""/>
        <dsp:cNvSpPr/>
      </dsp:nvSpPr>
      <dsp:spPr>
        <a:xfrm rot="17700000">
          <a:off x="6946977"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2B05EDCE-B305-4CAC-BC81-394221519D8D}">
      <dsp:nvSpPr>
        <dsp:cNvPr id="0" name=""/>
        <dsp:cNvSpPr/>
      </dsp:nvSpPr>
      <dsp:spPr>
        <a:xfrm>
          <a:off x="7570145"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0F5B9-6828-4AEC-B770-B092A02CADA2}">
      <dsp:nvSpPr>
        <dsp:cNvPr id="0" name=""/>
        <dsp:cNvSpPr/>
      </dsp:nvSpPr>
      <dsp:spPr>
        <a:xfrm rot="17700000">
          <a:off x="6855187"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endParaRPr lang="en-US" sz="3600" kern="1200" dirty="0"/>
        </a:p>
      </dsp:txBody>
      <dsp:txXfrm>
        <a:off x="6855187" y="2521935"/>
        <a:ext cx="1250618" cy="603001"/>
      </dsp:txXfrm>
    </dsp:sp>
    <dsp:sp modelId="{F6BA5482-D23D-4316-BA46-2874C1A276DC}">
      <dsp:nvSpPr>
        <dsp:cNvPr id="0" name=""/>
        <dsp:cNvSpPr/>
      </dsp:nvSpPr>
      <dsp:spPr>
        <a:xfrm rot="17700000">
          <a:off x="7638148"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B00BBC6B-E481-4B44-85C8-F9F0725D794E}">
      <dsp:nvSpPr>
        <dsp:cNvPr id="0" name=""/>
        <dsp:cNvSpPr/>
      </dsp:nvSpPr>
      <dsp:spPr>
        <a:xfrm>
          <a:off x="8261316" y="1681730"/>
          <a:ext cx="603664" cy="60366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C9C657-3926-4281-8579-B85C62EA10A4}">
      <dsp:nvSpPr>
        <dsp:cNvPr id="0" name=""/>
        <dsp:cNvSpPr/>
      </dsp:nvSpPr>
      <dsp:spPr>
        <a:xfrm rot="17700000">
          <a:off x="7546359" y="2521935"/>
          <a:ext cx="1250618" cy="603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1440" bIns="0" numCol="1" spcCol="1270" anchor="ctr" anchorCtr="0">
          <a:noAutofit/>
        </a:bodyPr>
        <a:lstStyle/>
        <a:p>
          <a:pPr lvl="0" algn="r" defTabSz="1600200">
            <a:lnSpc>
              <a:spcPct val="90000"/>
            </a:lnSpc>
            <a:spcBef>
              <a:spcPct val="0"/>
            </a:spcBef>
            <a:spcAft>
              <a:spcPct val="35000"/>
            </a:spcAft>
          </a:pPr>
          <a:endParaRPr lang="en-US" sz="3600" kern="1200" dirty="0"/>
        </a:p>
      </dsp:txBody>
      <dsp:txXfrm>
        <a:off x="7546359" y="2521935"/>
        <a:ext cx="1250618" cy="603001"/>
      </dsp:txXfrm>
    </dsp:sp>
    <dsp:sp modelId="{7198840D-72A8-418A-B940-23188919B7A3}">
      <dsp:nvSpPr>
        <dsp:cNvPr id="0" name=""/>
        <dsp:cNvSpPr/>
      </dsp:nvSpPr>
      <dsp:spPr>
        <a:xfrm rot="17700000">
          <a:off x="8329320" y="842188"/>
          <a:ext cx="1250618" cy="603001"/>
        </a:xfrm>
        <a:prstGeom prst="rect">
          <a:avLst/>
        </a:prstGeom>
        <a:noFill/>
        <a:ln>
          <a:noFill/>
        </a:ln>
        <a:effectLst/>
      </dsp:spPr>
      <dsp:style>
        <a:lnRef idx="0">
          <a:scrgbClr r="0" g="0" b="0"/>
        </a:lnRef>
        <a:fillRef idx="0">
          <a:scrgbClr r="0" g="0" b="0"/>
        </a:fillRef>
        <a:effectRef idx="0">
          <a:scrgbClr r="0" g="0" b="0"/>
        </a:effectRef>
        <a:fontRef idx="minor"/>
      </dsp:style>
    </dsp:sp>
    <dsp:sp modelId="{A21305EE-ADF0-44A0-ADA6-932B15A37C56}">
      <dsp:nvSpPr>
        <dsp:cNvPr id="0" name=""/>
        <dsp:cNvSpPr/>
      </dsp:nvSpPr>
      <dsp:spPr>
        <a:xfrm>
          <a:off x="8952581" y="1402068"/>
          <a:ext cx="1162987" cy="1162987"/>
        </a:xfrm>
        <a:prstGeom prst="donut">
          <a:avLst>
            <a:gd name="adj" fmla="val 2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02899-4BA7-4C0A-B0F6-664E11274778}">
      <dsp:nvSpPr>
        <dsp:cNvPr id="0" name=""/>
        <dsp:cNvSpPr/>
      </dsp:nvSpPr>
      <dsp:spPr>
        <a:xfrm rot="18975330">
          <a:off x="9362365" y="453996"/>
          <a:ext cx="1445722" cy="696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60" tIns="0" rIns="0" bIns="0" numCol="1" spcCol="1270" anchor="ctr" anchorCtr="0">
          <a:noAutofit/>
        </a:bodyPr>
        <a:lstStyle/>
        <a:p>
          <a:pPr lvl="0" algn="l" defTabSz="2178050">
            <a:lnSpc>
              <a:spcPct val="90000"/>
            </a:lnSpc>
            <a:spcBef>
              <a:spcPct val="0"/>
            </a:spcBef>
            <a:spcAft>
              <a:spcPct val="35000"/>
            </a:spcAft>
          </a:pPr>
          <a:r>
            <a:rPr lang="en-US" sz="4900" kern="1200" dirty="0">
              <a:solidFill>
                <a:schemeClr val="bg1"/>
              </a:solidFill>
              <a:latin typeface="Klavika Light Condensed" panose="020B0506040000020004" pitchFamily="34" charset="0"/>
            </a:rPr>
            <a:t>2016</a:t>
          </a:r>
        </a:p>
      </dsp:txBody>
      <dsp:txXfrm>
        <a:off x="9362365" y="453996"/>
        <a:ext cx="1445722" cy="696726"/>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7FCDADB-FF1D-48B3-870A-97ADD7541D04}" type="datetimeFigureOut">
              <a:rPr lang="en-US" smtClean="0"/>
              <a:t>10/9/2016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62D3E7E9-D379-4F1B-83D2-3F36642BED49}" type="slidenum">
              <a:rPr lang="en-US" smtClean="0"/>
              <a:t>‹#›</a:t>
            </a:fld>
            <a:endParaRPr lang="en-US"/>
          </a:p>
        </p:txBody>
      </p:sp>
    </p:spTree>
    <p:extLst>
      <p:ext uri="{BB962C8B-B14F-4D97-AF65-F5344CB8AC3E}">
        <p14:creationId xmlns:p14="http://schemas.microsoft.com/office/powerpoint/2010/main" val="657816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0DB3B7B-D691-48E7-9E84-4BE3A9277D4F}" type="datetimeFigureOut">
              <a:rPr lang="en-US" smtClean="0"/>
              <a:t>10/9/2016</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AB137B1-5C9E-4B81-8A5C-139D49408A85}" type="slidenum">
              <a:rPr lang="en-US" smtClean="0"/>
              <a:t>‹#›</a:t>
            </a:fld>
            <a:endParaRPr lang="en-US"/>
          </a:p>
        </p:txBody>
      </p:sp>
    </p:spTree>
    <p:extLst>
      <p:ext uri="{BB962C8B-B14F-4D97-AF65-F5344CB8AC3E}">
        <p14:creationId xmlns:p14="http://schemas.microsoft.com/office/powerpoint/2010/main" val="76317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Klavika Light Condensed" panose="020B0506040000020004" pitchFamily="34" charset="0"/>
              </a:rPr>
              <a:t>The notes in this presentation</a:t>
            </a:r>
            <a:r>
              <a:rPr lang="en-US" i="1" baseline="0" dirty="0">
                <a:latin typeface="Klavika Light Condensed" panose="020B0506040000020004" pitchFamily="34" charset="0"/>
              </a:rPr>
              <a:t> are a helpful script in the event you lose your place or would like to train others in your chapter to present this content. All italicized notes are for your knowledge and reflection, everything in regular font is meant to be read to your new members. Have fun!</a:t>
            </a:r>
            <a:endParaRPr lang="en-US" i="1" dirty="0">
              <a:latin typeface="Klavika Light Condensed" panose="020B0506040000020004" pitchFamily="34" charset="0"/>
            </a:endParaRPr>
          </a:p>
          <a:p>
            <a:r>
              <a:rPr lang="en-US" dirty="0">
                <a:latin typeface="Klavika Light Condensed" panose="020B0506040000020004" pitchFamily="34" charset="0"/>
              </a:rPr>
              <a:t>As a new</a:t>
            </a:r>
            <a:r>
              <a:rPr lang="en-US" baseline="0" dirty="0">
                <a:latin typeface="Klavika Light Condensed" panose="020B0506040000020004" pitchFamily="34" charset="0"/>
              </a:rPr>
              <a:t> member of a fraternity/sorority at Colorado State University, it is important to understand both the chapter you’ve joined and the community that it is a part of. In this presentation, we’ll be discussing the history of fraternities and sororities, FSL at Colorado State University, and involvement opportunities available to you in fraternity and sorority life.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a:t>
            </a:fld>
            <a:endParaRPr lang="en-US"/>
          </a:p>
        </p:txBody>
      </p:sp>
    </p:spTree>
    <p:extLst>
      <p:ext uri="{BB962C8B-B14F-4D97-AF65-F5344CB8AC3E}">
        <p14:creationId xmlns:p14="http://schemas.microsoft.com/office/powerpoint/2010/main" val="1593833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In IFC there are 21 chapters, averaging 49 members in each organization. The members</a:t>
            </a:r>
            <a:r>
              <a:rPr lang="en-US" baseline="0" dirty="0">
                <a:latin typeface="Klavika Light Condensed" panose="020B0506040000020004" pitchFamily="34" charset="0"/>
              </a:rPr>
              <a:t> of IFC make up 38% of the fraternity and sorority community. Of the 21 chapters in IFC, 6 chapters are have a particular focus or interest, and are listed here. Additionally, there are 8 fraternities that have facilities. What are some other things about IFC that you would need to know to understand the council and its members?</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10</a:t>
            </a:fld>
            <a:endParaRPr lang="en-US"/>
          </a:p>
        </p:txBody>
      </p:sp>
    </p:spTree>
    <p:extLst>
      <p:ext uri="{BB962C8B-B14F-4D97-AF65-F5344CB8AC3E}">
        <p14:creationId xmlns:p14="http://schemas.microsoft.com/office/powerpoint/2010/main" val="3742463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Our</a:t>
            </a:r>
            <a:r>
              <a:rPr lang="en-US" baseline="0" dirty="0">
                <a:latin typeface="Klavika Light Condensed" panose="020B0506040000020004" pitchFamily="34" charset="0"/>
              </a:rPr>
              <a:t> next council is the Multicultural Greek Council, otherwise known as MGC. MGC is one of our councils that has both fraternities and sororities at CSU. There are six sororities and four fraternities, and all ten chapters’ members in MGC make up 6% of our community.</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11</a:t>
            </a:fld>
            <a:endParaRPr lang="en-US"/>
          </a:p>
        </p:txBody>
      </p:sp>
    </p:spTree>
    <p:extLst>
      <p:ext uri="{BB962C8B-B14F-4D97-AF65-F5344CB8AC3E}">
        <p14:creationId xmlns:p14="http://schemas.microsoft.com/office/powerpoint/2010/main" val="2991112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Klavika Light Condensed" panose="020B0506040000020004" pitchFamily="34" charset="0"/>
              </a:rPr>
              <a:t>The chapters in MGC are</a:t>
            </a:r>
            <a:r>
              <a:rPr lang="en-US" baseline="0" dirty="0">
                <a:latin typeface="Klavika Light Condensed" panose="020B0506040000020004" pitchFamily="34" charset="0"/>
              </a:rPr>
              <a:t> made up of culturally based fraternities and sororities. Five chapters have a specific cultural focus (Latino/a/x or Asian), and five chapters are multicultural in focus. What are some other things about MGC that you would need to know to understand the council and its members?</a:t>
            </a:r>
            <a:endParaRPr lang="en-US" dirty="0">
              <a:latin typeface="Klavika Light Condensed" panose="020B0506040000020004" pitchFamily="34" charset="0"/>
            </a:endParaRPr>
          </a:p>
          <a:p>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12</a:t>
            </a:fld>
            <a:endParaRPr lang="en-US"/>
          </a:p>
        </p:txBody>
      </p:sp>
    </p:spTree>
    <p:extLst>
      <p:ext uri="{BB962C8B-B14F-4D97-AF65-F5344CB8AC3E}">
        <p14:creationId xmlns:p14="http://schemas.microsoft.com/office/powerpoint/2010/main" val="603534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Klavika Light Condensed" panose="020B0506040000020004" pitchFamily="34" charset="0"/>
              </a:rPr>
              <a:t>Our next council is the National Pan-Hellenic</a:t>
            </a:r>
            <a:r>
              <a:rPr lang="en-US" baseline="0" dirty="0">
                <a:latin typeface="Klavika Light Condensed" panose="020B0506040000020004" pitchFamily="34" charset="0"/>
              </a:rPr>
              <a:t> Council, also known as NPHC. This council is made up of historically Black/African American fraternities and sororities, and membership in NPAHC is limited to five fraternities and four sororities. NPHC is our smallest council, with three recognized chapters (two fraternities and one sorority) and makes up 1% of our community. What are some other things about NPHC that you would need to know to understand the council and its members?</a:t>
            </a:r>
            <a:endParaRPr lang="en-US" dirty="0">
              <a:latin typeface="Klavika Light Condensed" panose="020B0506040000020004" pitchFamily="34" charset="0"/>
            </a:endParaRPr>
          </a:p>
          <a:p>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13</a:t>
            </a:fld>
            <a:endParaRPr lang="en-US"/>
          </a:p>
        </p:txBody>
      </p:sp>
    </p:spTree>
    <p:extLst>
      <p:ext uri="{BB962C8B-B14F-4D97-AF65-F5344CB8AC3E}">
        <p14:creationId xmlns:p14="http://schemas.microsoft.com/office/powerpoint/2010/main" val="2363759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Klavika Light Condensed" panose="020B0506040000020004" pitchFamily="34" charset="0"/>
              </a:rPr>
              <a:t>The last council in</a:t>
            </a:r>
            <a:r>
              <a:rPr lang="en-US" baseline="0" dirty="0">
                <a:latin typeface="Klavika Light Condensed" panose="020B0506040000020004" pitchFamily="34" charset="0"/>
              </a:rPr>
              <a:t> FSL is the Panhellenic Association, also known as PHA. The Panhellenic Association is composed of 12 chapters and makes up 56% of the community. Eight of the PHA chapters are members of the National Panhellenic Conference, or NPC, they have facilities, and they participate in formal recruitment. There are four chapters that are known as associate chapters, and they have a specific focus or interest (Christian, Agriculture, Music, or Women in Technical Studies). What are some other things about PHA that you would need to know to understand the council and its members?</a:t>
            </a:r>
            <a:endParaRPr lang="en-US" dirty="0">
              <a:latin typeface="Klavika Light Condensed" panose="020B0506040000020004" pitchFamily="34" charset="0"/>
            </a:endParaRPr>
          </a:p>
          <a:p>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14</a:t>
            </a:fld>
            <a:endParaRPr lang="en-US"/>
          </a:p>
        </p:txBody>
      </p:sp>
    </p:spTree>
    <p:extLst>
      <p:ext uri="{BB962C8B-B14F-4D97-AF65-F5344CB8AC3E}">
        <p14:creationId xmlns:p14="http://schemas.microsoft.com/office/powerpoint/2010/main" val="3565991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This</a:t>
            </a:r>
            <a:r>
              <a:rPr lang="en-US" baseline="0" dirty="0">
                <a:latin typeface="Klavika Light Condensed" panose="020B0506040000020004" pitchFamily="34" charset="0"/>
              </a:rPr>
              <a:t> community of over 2,000 fraternity and sorority members, from 45 chapters across four councils, is still one community. Taking the time to understand the other chapters and councils helps each one of us as we work to better ourselves and each other.</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15</a:t>
            </a:fld>
            <a:endParaRPr lang="en-US"/>
          </a:p>
        </p:txBody>
      </p:sp>
    </p:spTree>
    <p:extLst>
      <p:ext uri="{BB962C8B-B14F-4D97-AF65-F5344CB8AC3E}">
        <p14:creationId xmlns:p14="http://schemas.microsoft.com/office/powerpoint/2010/main" val="3077026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Now that we’ve spent</a:t>
            </a:r>
            <a:r>
              <a:rPr lang="en-US" baseline="0" dirty="0">
                <a:latin typeface="Klavika Light Condensed" panose="020B0506040000020004" pitchFamily="34" charset="0"/>
              </a:rPr>
              <a:t> some time talking about the community, we’re going to shift our attention to those who help support our community in the Office of Fraternity and Sorority Life. First, we’ll take a look at the Vision, Mission, and Non-negotiable values, then learn more about the staff.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16</a:t>
            </a:fld>
            <a:endParaRPr lang="en-US"/>
          </a:p>
        </p:txBody>
      </p:sp>
    </p:spTree>
    <p:extLst>
      <p:ext uri="{BB962C8B-B14F-4D97-AF65-F5344CB8AC3E}">
        <p14:creationId xmlns:p14="http://schemas.microsoft.com/office/powerpoint/2010/main" val="4244476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latin typeface="Klavika Light Condensed" panose="020B0506040000020004" pitchFamily="34" charset="0"/>
              </a:rPr>
              <a:t>The</a:t>
            </a:r>
            <a:r>
              <a:rPr lang="en-US" baseline="0" dirty="0">
                <a:latin typeface="Klavika Light Condensed" panose="020B0506040000020004" pitchFamily="34" charset="0"/>
              </a:rPr>
              <a:t> office revised the Mission, Vision, and Non-Negotiable Values back in January of 2015, discussing how fraternities and sororities at CSU would benefit from a clear and more intentional commitment to the community. </a:t>
            </a:r>
          </a:p>
          <a:p>
            <a:r>
              <a:rPr lang="en-US" b="1" u="sng" dirty="0">
                <a:latin typeface="Klavika Light Condensed" panose="020B0506040000020004" pitchFamily="34" charset="0"/>
              </a:rPr>
              <a:t>Mission</a:t>
            </a:r>
          </a:p>
          <a:p>
            <a:r>
              <a:rPr lang="en-US" dirty="0">
                <a:latin typeface="Klavika Light Condensed" panose="020B0506040000020004" pitchFamily="34" charset="0"/>
              </a:rPr>
              <a:t>The Office of Fraternity and Sorority Life creates experiences to challenge and encourage one’s journey toward growth and the achievement of unique potential.</a:t>
            </a:r>
          </a:p>
          <a:p>
            <a:r>
              <a:rPr lang="en-US" dirty="0">
                <a:latin typeface="Klavika Light Condensed" panose="020B0506040000020004" pitchFamily="34" charset="0"/>
              </a:rPr>
              <a:t>The Office of Fraternity and Sorority Life believes in the process of helping students reach their true potential. We believe the mission and vision will be achieved through infusing the following non-negotiables throughout our programs, services, and conversations with students.</a:t>
            </a:r>
            <a:endParaRPr lang="en-US" b="1" u="sng" dirty="0">
              <a:latin typeface="Klavika Light Condensed" panose="020B0506040000020004" pitchFamily="34" charset="0"/>
            </a:endParaRPr>
          </a:p>
          <a:p>
            <a:r>
              <a:rPr lang="en-US" b="1" u="sng" dirty="0">
                <a:latin typeface="Klavika Light Condensed" panose="020B0506040000020004" pitchFamily="34" charset="0"/>
              </a:rPr>
              <a:t>Vision</a:t>
            </a:r>
          </a:p>
          <a:p>
            <a:r>
              <a:rPr lang="en-US" dirty="0">
                <a:latin typeface="Klavika Light Condensed" panose="020B0506040000020004" pitchFamily="34" charset="0"/>
              </a:rPr>
              <a:t>Elevation: ascend to greater heights</a:t>
            </a:r>
          </a:p>
          <a:p>
            <a:pPr algn="l"/>
            <a:r>
              <a:rPr lang="en-US" dirty="0">
                <a:latin typeface="Klavika Light Condensed" panose="020B0506040000020004" pitchFamily="34" charset="0"/>
              </a:rPr>
              <a:t>What</a:t>
            </a:r>
            <a:r>
              <a:rPr lang="en-US" baseline="0" dirty="0">
                <a:latin typeface="Klavika Light Condensed" panose="020B0506040000020004" pitchFamily="34" charset="0"/>
              </a:rPr>
              <a:t> are some of your thoughts about the mission and vision of the office?</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17</a:t>
            </a:fld>
            <a:endParaRPr lang="en-US"/>
          </a:p>
        </p:txBody>
      </p:sp>
    </p:spTree>
    <p:extLst>
      <p:ext uri="{BB962C8B-B14F-4D97-AF65-F5344CB8AC3E}">
        <p14:creationId xmlns:p14="http://schemas.microsoft.com/office/powerpoint/2010/main" val="4280371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latin typeface="Klavika Light Condensed" panose="020B0506040000020004" pitchFamily="34" charset="0"/>
              </a:rPr>
              <a:t>Non-Negotiable Values</a:t>
            </a:r>
          </a:p>
          <a:p>
            <a:r>
              <a:rPr lang="en-US" b="1" u="sng" dirty="0">
                <a:latin typeface="Klavika Light Condensed" panose="020B0506040000020004" pitchFamily="34" charset="0"/>
              </a:rPr>
              <a:t>C</a:t>
            </a:r>
            <a:r>
              <a:rPr lang="en-US" b="1" dirty="0">
                <a:latin typeface="Klavika Light Condensed" panose="020B0506040000020004" pitchFamily="34" charset="0"/>
              </a:rPr>
              <a:t>hange Agents</a:t>
            </a:r>
            <a:r>
              <a:rPr lang="en-US" dirty="0">
                <a:latin typeface="Klavika Light Condensed" panose="020B0506040000020004" pitchFamily="34" charset="0"/>
              </a:rPr>
              <a:t>: The OFSL will impart socially responsible leadership on fraternity and sorority members, focusing on doing good in the community, identifying root causes of social and systemic issues, recognizing and challenging inequities in society, and participating in an ever-growing and changing global society with the knowledge that individual actions matter.</a:t>
            </a:r>
          </a:p>
          <a:p>
            <a:r>
              <a:rPr lang="en-US" b="1" u="sng" dirty="0">
                <a:latin typeface="Klavika Light Condensed" panose="020B0506040000020004" pitchFamily="34" charset="0"/>
              </a:rPr>
              <a:t>L</a:t>
            </a:r>
            <a:r>
              <a:rPr lang="en-US" b="1" dirty="0">
                <a:latin typeface="Klavika Light Condensed" panose="020B0506040000020004" pitchFamily="34" charset="0"/>
              </a:rPr>
              <a:t>ifelong Learning &amp; Critical Thinking</a:t>
            </a:r>
            <a:r>
              <a:rPr lang="en-US" dirty="0">
                <a:latin typeface="Klavika Light Condensed" panose="020B0506040000020004" pitchFamily="34" charset="0"/>
              </a:rPr>
              <a:t>: The OFSL will create experiences that encourage students to engage in lifelong learning, sound decision-making rooted in critical thought, and reflection on one’s interests and passions.</a:t>
            </a:r>
          </a:p>
        </p:txBody>
      </p:sp>
      <p:sp>
        <p:nvSpPr>
          <p:cNvPr id="4" name="Slide Number Placeholder 3"/>
          <p:cNvSpPr>
            <a:spLocks noGrp="1"/>
          </p:cNvSpPr>
          <p:nvPr>
            <p:ph type="sldNum" sz="quarter" idx="10"/>
          </p:nvPr>
        </p:nvSpPr>
        <p:spPr/>
        <p:txBody>
          <a:bodyPr/>
          <a:lstStyle/>
          <a:p>
            <a:fld id="{3AB137B1-5C9E-4B81-8A5C-139D49408A85}" type="slidenum">
              <a:rPr lang="en-US" smtClean="0"/>
              <a:t>18</a:t>
            </a:fld>
            <a:endParaRPr lang="en-US"/>
          </a:p>
        </p:txBody>
      </p:sp>
    </p:spTree>
    <p:extLst>
      <p:ext uri="{BB962C8B-B14F-4D97-AF65-F5344CB8AC3E}">
        <p14:creationId xmlns:p14="http://schemas.microsoft.com/office/powerpoint/2010/main" val="1885270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latin typeface="Klavika Light Condensed" panose="020B0506040000020004" pitchFamily="34" charset="0"/>
              </a:rPr>
              <a:t>Non-Negotiable Values (continued)</a:t>
            </a:r>
          </a:p>
          <a:p>
            <a:r>
              <a:rPr lang="en-US" b="1" u="sng" dirty="0">
                <a:latin typeface="Klavika Light Condensed" panose="020B0506040000020004" pitchFamily="34" charset="0"/>
              </a:rPr>
              <a:t>I</a:t>
            </a:r>
            <a:r>
              <a:rPr lang="en-US" b="1" dirty="0">
                <a:latin typeface="Klavika Light Condensed" panose="020B0506040000020004" pitchFamily="34" charset="0"/>
              </a:rPr>
              <a:t>nclusivity &amp; Social Justice</a:t>
            </a:r>
            <a:r>
              <a:rPr lang="en-US" dirty="0">
                <a:latin typeface="Klavika Light Condensed" panose="020B0506040000020004" pitchFamily="34" charset="0"/>
              </a:rPr>
              <a:t>: The OFSL will engage in the process and goal of change in the fraternal movement and the CSU fraternity and sorority community through integration of diverse perspectives, the elimination of oppression, and the personal investigation of identities and systems of injustice.</a:t>
            </a:r>
          </a:p>
          <a:p>
            <a:r>
              <a:rPr lang="en-US" b="1" u="sng" dirty="0">
                <a:latin typeface="Klavika Light Condensed" panose="020B0506040000020004" pitchFamily="34" charset="0"/>
              </a:rPr>
              <a:t>M</a:t>
            </a:r>
            <a:r>
              <a:rPr lang="en-US" b="1" dirty="0">
                <a:latin typeface="Klavika Light Condensed" panose="020B0506040000020004" pitchFamily="34" charset="0"/>
              </a:rPr>
              <a:t>eaning-Making &amp; Purpose</a:t>
            </a:r>
            <a:r>
              <a:rPr lang="en-US" dirty="0">
                <a:latin typeface="Klavika Light Condensed" panose="020B0506040000020004" pitchFamily="34" charset="0"/>
              </a:rPr>
              <a:t>: The OFSL will create opportunities for fraternity and sorority members to intentionally seek meaning from failures and successes to grow and develop as well as discover individual and organizational purpose to pursue a more authentic and congruent student experience.</a:t>
            </a:r>
          </a:p>
        </p:txBody>
      </p:sp>
      <p:sp>
        <p:nvSpPr>
          <p:cNvPr id="4" name="Slide Number Placeholder 3"/>
          <p:cNvSpPr>
            <a:spLocks noGrp="1"/>
          </p:cNvSpPr>
          <p:nvPr>
            <p:ph type="sldNum" sz="quarter" idx="10"/>
          </p:nvPr>
        </p:nvSpPr>
        <p:spPr/>
        <p:txBody>
          <a:bodyPr/>
          <a:lstStyle/>
          <a:p>
            <a:fld id="{3AB137B1-5C9E-4B81-8A5C-139D49408A85}" type="slidenum">
              <a:rPr lang="en-US" smtClean="0"/>
              <a:t>19</a:t>
            </a:fld>
            <a:endParaRPr lang="en-US"/>
          </a:p>
        </p:txBody>
      </p:sp>
    </p:spTree>
    <p:extLst>
      <p:ext uri="{BB962C8B-B14F-4D97-AF65-F5344CB8AC3E}">
        <p14:creationId xmlns:p14="http://schemas.microsoft.com/office/powerpoint/2010/main" val="2262782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presentation I am about to present is about fraternity and sorority life at Colorado State University. The goal is for you, our newest members, to reflect on the differences of and make connections to the other fraternities at CSU. The first part of this presentation will examine fraternity and sorority life in a historical context, then we will spend some time talking about the growth of fraternities and sororities at CSU. Additionally, we will look at the Office of Fraternity and Sorority Life at CSU, and wrap up this meeting with next steps and opportunities for involvement in the community.</a:t>
            </a:r>
            <a:endParaRPr lang="en-US" dirty="0"/>
          </a:p>
        </p:txBody>
      </p:sp>
      <p:sp>
        <p:nvSpPr>
          <p:cNvPr id="4" name="Slide Number Placeholder 3"/>
          <p:cNvSpPr>
            <a:spLocks noGrp="1"/>
          </p:cNvSpPr>
          <p:nvPr>
            <p:ph type="sldNum" sz="quarter" idx="10"/>
          </p:nvPr>
        </p:nvSpPr>
        <p:spPr/>
        <p:txBody>
          <a:bodyPr/>
          <a:lstStyle/>
          <a:p>
            <a:fld id="{3AB137B1-5C9E-4B81-8A5C-139D49408A85}" type="slidenum">
              <a:rPr lang="en-US" smtClean="0"/>
              <a:t>2</a:t>
            </a:fld>
            <a:endParaRPr lang="en-US"/>
          </a:p>
        </p:txBody>
      </p:sp>
    </p:spTree>
    <p:extLst>
      <p:ext uri="{BB962C8B-B14F-4D97-AF65-F5344CB8AC3E}">
        <p14:creationId xmlns:p14="http://schemas.microsoft.com/office/powerpoint/2010/main" val="2533122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latin typeface="Klavika Light Condensed" panose="020B0506040000020004" pitchFamily="34" charset="0"/>
              </a:rPr>
              <a:t>Non-Negotiable Values (continued)</a:t>
            </a:r>
          </a:p>
          <a:p>
            <a:r>
              <a:rPr lang="en-US" b="1" u="sng" dirty="0">
                <a:latin typeface="Klavika Light Condensed" panose="020B0506040000020004" pitchFamily="34" charset="0"/>
              </a:rPr>
              <a:t>B</a:t>
            </a:r>
            <a:r>
              <a:rPr lang="en-US" b="1" dirty="0">
                <a:latin typeface="Klavika Light Condensed" panose="020B0506040000020004" pitchFamily="34" charset="0"/>
              </a:rPr>
              <a:t>uilding Coalitions &amp; Connections</a:t>
            </a:r>
            <a:r>
              <a:rPr lang="en-US" dirty="0">
                <a:latin typeface="Klavika Light Condensed" panose="020B0506040000020004" pitchFamily="34" charset="0"/>
              </a:rPr>
              <a:t>: The OFSL will assist students in looking inward to one’s identity and wellbeing as a prelude to connection with others and provide experiences to ensure that friendship and fraternal bonds are filled with care, concern, and challenge to elevate the status quo. The OFSL will assist fraternity and sorority members as they seek a healthy and diverse fellowship with members across chapters and councils, alumni/ae, Colorado State University, and the global community.</a:t>
            </a:r>
          </a:p>
          <a:p>
            <a:r>
              <a:rPr lang="en-US" b="1" dirty="0">
                <a:latin typeface="Klavika Light Condensed" panose="020B0506040000020004" pitchFamily="34" charset="0"/>
              </a:rPr>
              <a:t>We refer to these non-negotiable values as the CLIMB.  </a:t>
            </a:r>
          </a:p>
          <a:p>
            <a:pPr defTabSz="933237">
              <a:defRPr/>
            </a:pPr>
            <a:r>
              <a:rPr lang="en-US" dirty="0">
                <a:latin typeface="Klavika Light Condensed" panose="020B0506040000020004" pitchFamily="34" charset="0"/>
              </a:rPr>
              <a:t>What</a:t>
            </a:r>
            <a:r>
              <a:rPr lang="en-US" baseline="0" dirty="0">
                <a:latin typeface="Klavika Light Condensed" panose="020B0506040000020004" pitchFamily="34" charset="0"/>
              </a:rPr>
              <a:t> are some of your thoughts about the CLIMB of the office? Which values resonate with you most? Which values require additional reflection?</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20</a:t>
            </a:fld>
            <a:endParaRPr lang="en-US"/>
          </a:p>
        </p:txBody>
      </p:sp>
    </p:spTree>
    <p:extLst>
      <p:ext uri="{BB962C8B-B14F-4D97-AF65-F5344CB8AC3E}">
        <p14:creationId xmlns:p14="http://schemas.microsoft.com/office/powerpoint/2010/main" val="3801873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 Office of Fraternity and Sorority</a:t>
            </a:r>
            <a:r>
              <a:rPr lang="en-US" baseline="0" dirty="0">
                <a:latin typeface="Klavika Light Condensed" panose="020B0506040000020004" pitchFamily="34" charset="0"/>
              </a:rPr>
              <a:t> Life has three levels of office staff: central office staff, student interns, and chapter graduate advisors.</a:t>
            </a:r>
          </a:p>
          <a:p>
            <a:r>
              <a:rPr lang="en-US" baseline="0" dirty="0">
                <a:latin typeface="Klavika Light Condensed" panose="020B0506040000020004" pitchFamily="34" charset="0"/>
              </a:rPr>
              <a:t>The Central Office Staff are the five full/part time employees that operate the office. Lindsay Sell is the Director, Natalie Padrón and Xajés Martinez are both Program Coordinators, and Elijah Serena is the Graduate Assistant. There is a fifth staff role called the OFSL and Student Resolution Center Specialist, and that position will hopefully be filled later this fall.</a:t>
            </a:r>
          </a:p>
          <a:p>
            <a:r>
              <a:rPr lang="en-US" baseline="0" dirty="0">
                <a:latin typeface="Klavika Light Condensed" panose="020B0506040000020004" pitchFamily="34" charset="0"/>
              </a:rPr>
              <a:t>The Student Interns are undergraduate members of the fraternity and sorority community that provide administrative support on focus areas in the office. Allison will be working with Elevation, Christopher with Service and Philanthropy, Cheyenne with Leadership, Danielle with Public Relations, and Emma with Programming.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21</a:t>
            </a:fld>
            <a:endParaRPr lang="en-US"/>
          </a:p>
        </p:txBody>
      </p:sp>
    </p:spTree>
    <p:extLst>
      <p:ext uri="{BB962C8B-B14F-4D97-AF65-F5344CB8AC3E}">
        <p14:creationId xmlns:p14="http://schemas.microsoft.com/office/powerpoint/2010/main" val="152922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Within fraternity</a:t>
            </a:r>
            <a:r>
              <a:rPr lang="en-US" baseline="0" dirty="0">
                <a:latin typeface="Klavika Light Condensed" panose="020B0506040000020004" pitchFamily="34" charset="0"/>
              </a:rPr>
              <a:t> and sorority life, there are a number of ways to get involved and support community development. The next part of this presentation will run through a few year round opportunities for you all to consider.</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22</a:t>
            </a:fld>
            <a:endParaRPr lang="en-US"/>
          </a:p>
        </p:txBody>
      </p:sp>
    </p:spTree>
    <p:extLst>
      <p:ext uri="{BB962C8B-B14F-4D97-AF65-F5344CB8AC3E}">
        <p14:creationId xmlns:p14="http://schemas.microsoft.com/office/powerpoint/2010/main" val="1781600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There are several ways to get involved</a:t>
            </a:r>
            <a:r>
              <a:rPr lang="en-US" baseline="0" dirty="0">
                <a:latin typeface="Klavika Light Condensed" panose="020B0506040000020004" pitchFamily="34" charset="0"/>
              </a:rPr>
              <a:t> in the community, the first of which is to serve as a Director on the Programming Board. The Programming Board creates community wide signature events like Fraternity &amp; Sorority Fest and Homecoming, as well as educational and community development programs year round. The minimum qualifications to be on the programming board are that you 1) must be an active member in your chapter, 2) must be available to serve a calendar year, and 3) must not be serving as a chapter president or council officer.</a:t>
            </a:r>
          </a:p>
          <a:p>
            <a:r>
              <a:rPr lang="en-US" baseline="0" dirty="0">
                <a:latin typeface="Klavika Light Condensed" panose="020B0506040000020004" pitchFamily="34" charset="0"/>
              </a:rPr>
              <a:t>There are several academic classes that are instructed through the Office of Fraternity &amp; Sorority Life, the first being Inclusive Leadership. The Inclusive Leadership class is the only class offered in the fall semester, and the course content addresses inclusivity and social justice topics in fraternities and sororities. It is a great opportunity for any members interested in learning more about what it means to be an inclusive leadership in this community and how to take knowledge and skills into the chapter and community. </a:t>
            </a:r>
            <a:endParaRPr lang="en-US" dirty="0"/>
          </a:p>
        </p:txBody>
      </p:sp>
      <p:sp>
        <p:nvSpPr>
          <p:cNvPr id="4" name="Slide Number Placeholder 3"/>
          <p:cNvSpPr>
            <a:spLocks noGrp="1"/>
          </p:cNvSpPr>
          <p:nvPr>
            <p:ph type="sldNum" sz="quarter" idx="10"/>
          </p:nvPr>
        </p:nvSpPr>
        <p:spPr/>
        <p:txBody>
          <a:bodyPr/>
          <a:lstStyle/>
          <a:p>
            <a:fld id="{3AB137B1-5C9E-4B81-8A5C-139D49408A85}" type="slidenum">
              <a:rPr lang="en-US" smtClean="0"/>
              <a:t>23</a:t>
            </a:fld>
            <a:endParaRPr lang="en-US"/>
          </a:p>
        </p:txBody>
      </p:sp>
    </p:spTree>
    <p:extLst>
      <p:ext uri="{BB962C8B-B14F-4D97-AF65-F5344CB8AC3E}">
        <p14:creationId xmlns:p14="http://schemas.microsoft.com/office/powerpoint/2010/main" val="2922178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a:t>
            </a:r>
            <a:r>
              <a:rPr lang="en-US" baseline="0" dirty="0">
                <a:latin typeface="Klavika Light Condensed" panose="020B0506040000020004" pitchFamily="34" charset="0"/>
              </a:rPr>
              <a:t> next couple of opportunities are both leadership techniques courses, and both are offered in the Spring. Leadership Techniques for Emerging Fraternity and Sorority Leaders. This emerging leaders course is aimed at first and second year students who are exploring ways to engage their community through various leadership opportunities.</a:t>
            </a:r>
          </a:p>
          <a:p>
            <a:r>
              <a:rPr lang="en-US" baseline="0" dirty="0">
                <a:latin typeface="Klavika Light Condensed" panose="020B0506040000020004" pitchFamily="34" charset="0"/>
              </a:rPr>
              <a:t>Advanced Leadership Techniques for Fraternity &amp; Sorority Leaders is the second leadership techniques course, and builds on the learning of fraternity and sorority members in their sophomore, junior, or senior year who have held or are currently in officer positions in their organization(s).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24</a:t>
            </a:fld>
            <a:endParaRPr lang="en-US"/>
          </a:p>
        </p:txBody>
      </p:sp>
    </p:spTree>
    <p:extLst>
      <p:ext uri="{BB962C8B-B14F-4D97-AF65-F5344CB8AC3E}">
        <p14:creationId xmlns:p14="http://schemas.microsoft.com/office/powerpoint/2010/main" val="1187984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a:t>
            </a:r>
            <a:r>
              <a:rPr lang="en-US" baseline="0" dirty="0">
                <a:latin typeface="Klavika Light Condensed" panose="020B0506040000020004" pitchFamily="34" charset="0"/>
              </a:rPr>
              <a:t> last course offered by the Office of Fraternity and Sorority Life is Understanding Rape Supportive Culture in Fraternities &amp; Sororities. This course will delve into the specifics about how rape supportive culture is established, unique ways this occurs in the fraternity and sorority community, significant attributes about socialization, resources available for survivors, and fostering collaboration among peers.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25</a:t>
            </a:fld>
            <a:endParaRPr lang="en-US"/>
          </a:p>
        </p:txBody>
      </p:sp>
    </p:spTree>
    <p:extLst>
      <p:ext uri="{BB962C8B-B14F-4D97-AF65-F5344CB8AC3E}">
        <p14:creationId xmlns:p14="http://schemas.microsoft.com/office/powerpoint/2010/main" val="40831738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latin typeface="Klavika Light Condensed" panose="020B0506040000020004" pitchFamily="34" charset="0"/>
              </a:rPr>
              <a:t>Outside of classes, another opportunity to get involved is to become an FSL Ambassador. FSL Ambassadors are representatives of the fraternity and sorority community, and are selected in the fall to serve for a calendar year. Ambassadors present information about fraternities and sororities at various times throughout the year, mainly during the summer at orientations and during resource fairs on campus. </a:t>
            </a:r>
          </a:p>
          <a:p>
            <a:r>
              <a:rPr lang="en-US" baseline="0" dirty="0" smtClean="0">
                <a:latin typeface="Klavika Light Condensed" panose="020B0506040000020004" pitchFamily="34" charset="0"/>
              </a:rPr>
              <a:t>You can also serve as a council leader. </a:t>
            </a:r>
            <a:r>
              <a:rPr lang="en-US" baseline="0" smtClean="0">
                <a:latin typeface="Klavika Light Condensed" panose="020B0506040000020004" pitchFamily="34" charset="0"/>
              </a:rPr>
              <a:t>There are several positions open at the council level and the positions will be opening up at the end of the calendar year.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26</a:t>
            </a:fld>
            <a:endParaRPr lang="en-US"/>
          </a:p>
        </p:txBody>
      </p:sp>
    </p:spTree>
    <p:extLst>
      <p:ext uri="{BB962C8B-B14F-4D97-AF65-F5344CB8AC3E}">
        <p14:creationId xmlns:p14="http://schemas.microsoft.com/office/powerpoint/2010/main" val="4024863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 free to discuss additional opportunities that were not covered in this section.</a:t>
            </a:r>
          </a:p>
          <a:p>
            <a:r>
              <a:rPr lang="en-US" dirty="0"/>
              <a:t>What opportunities would you consider getting involved in? What additional opportunities should the community consider? </a:t>
            </a:r>
          </a:p>
          <a:p>
            <a:endParaRPr lang="en-US" dirty="0"/>
          </a:p>
        </p:txBody>
      </p:sp>
      <p:sp>
        <p:nvSpPr>
          <p:cNvPr id="4" name="Slide Number Placeholder 3"/>
          <p:cNvSpPr>
            <a:spLocks noGrp="1"/>
          </p:cNvSpPr>
          <p:nvPr>
            <p:ph type="sldNum" sz="quarter" idx="10"/>
          </p:nvPr>
        </p:nvSpPr>
        <p:spPr/>
        <p:txBody>
          <a:bodyPr/>
          <a:lstStyle/>
          <a:p>
            <a:fld id="{3AB137B1-5C9E-4B81-8A5C-139D49408A85}" type="slidenum">
              <a:rPr lang="en-US" smtClean="0"/>
              <a:t>27</a:t>
            </a:fld>
            <a:endParaRPr lang="en-US"/>
          </a:p>
        </p:txBody>
      </p:sp>
    </p:spTree>
    <p:extLst>
      <p:ext uri="{BB962C8B-B14F-4D97-AF65-F5344CB8AC3E}">
        <p14:creationId xmlns:p14="http://schemas.microsoft.com/office/powerpoint/2010/main" val="2518488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this presentation, we discussed the larger history of fraternities and sororities, then took time to better understand the fraternity and sorority community at CSU. After getting more information about OFSL and involvement opportunities, it may feel like there are too many follow up conversations that need to happen to connect with the community. This presentation is a good starting point, and should continue well after your time as a new member.</a:t>
            </a:r>
          </a:p>
          <a:p>
            <a:r>
              <a:rPr lang="en-US" dirty="0"/>
              <a:t>Are there any</a:t>
            </a:r>
            <a:r>
              <a:rPr lang="en-US" baseline="0" dirty="0"/>
              <a:t> questions about the content in this presentation—things that were overlooked, need more explanation, and so on? Do you have any feedback that I can provide OFSL about this presentation? There will be a follow up survey sent out to each of you near the end of the semester, so please fill it out when you get it. </a:t>
            </a:r>
          </a:p>
        </p:txBody>
      </p:sp>
      <p:sp>
        <p:nvSpPr>
          <p:cNvPr id="4" name="Slide Number Placeholder 3"/>
          <p:cNvSpPr>
            <a:spLocks noGrp="1"/>
          </p:cNvSpPr>
          <p:nvPr>
            <p:ph type="sldNum" sz="quarter" idx="10"/>
          </p:nvPr>
        </p:nvSpPr>
        <p:spPr/>
        <p:txBody>
          <a:bodyPr/>
          <a:lstStyle/>
          <a:p>
            <a:fld id="{3AB137B1-5C9E-4B81-8A5C-139D49408A85}" type="slidenum">
              <a:rPr lang="en-US" smtClean="0"/>
              <a:t>28</a:t>
            </a:fld>
            <a:endParaRPr lang="en-US"/>
          </a:p>
        </p:txBody>
      </p:sp>
    </p:spTree>
    <p:extLst>
      <p:ext uri="{BB962C8B-B14F-4D97-AF65-F5344CB8AC3E}">
        <p14:creationId xmlns:p14="http://schemas.microsoft.com/office/powerpoint/2010/main" val="288049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Now</a:t>
            </a:r>
            <a:r>
              <a:rPr lang="en-US" baseline="0" dirty="0">
                <a:latin typeface="Klavika Light Condensed" panose="020B0506040000020004" pitchFamily="34" charset="0"/>
              </a:rPr>
              <a:t> for an overview of fraternity and sorority life. In this section, </a:t>
            </a:r>
            <a:r>
              <a:rPr lang="en-US" dirty="0">
                <a:latin typeface="Klavika Light Condensed" panose="020B0506040000020004" pitchFamily="34" charset="0"/>
              </a:rPr>
              <a:t>we will cover general history of the growth</a:t>
            </a:r>
            <a:r>
              <a:rPr lang="en-US" baseline="0" dirty="0">
                <a:latin typeface="Klavika Light Condensed" panose="020B0506040000020004" pitchFamily="34" charset="0"/>
              </a:rPr>
              <a:t> of fraternities and sororities in the United States, and discuss the significance of this history as it relates to our organization and purpose.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3</a:t>
            </a:fld>
            <a:endParaRPr lang="en-US"/>
          </a:p>
        </p:txBody>
      </p:sp>
    </p:spTree>
    <p:extLst>
      <p:ext uri="{BB962C8B-B14F-4D97-AF65-F5344CB8AC3E}">
        <p14:creationId xmlns:p14="http://schemas.microsoft.com/office/powerpoint/2010/main" val="301686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First click: What events</a:t>
            </a:r>
            <a:r>
              <a:rPr lang="en-US" baseline="0" dirty="0">
                <a:latin typeface="Klavika Light Condensed" panose="020B0506040000020004" pitchFamily="34" charset="0"/>
              </a:rPr>
              <a:t> are significant to each of the corresponding dates? </a:t>
            </a:r>
            <a:r>
              <a:rPr lang="en-US" i="1" baseline="0" dirty="0">
                <a:latin typeface="Klavika Light Condensed" panose="020B0506040000020004" pitchFamily="34" charset="0"/>
              </a:rPr>
              <a:t>Allow for members to guess the events and once they are ready to explore the answers click to the next section of the slide.</a:t>
            </a:r>
            <a:endParaRPr lang="en-US" baseline="0" dirty="0">
              <a:latin typeface="Klavika Light Condensed" panose="020B0506040000020004" pitchFamily="34" charset="0"/>
            </a:endParaRPr>
          </a:p>
          <a:p>
            <a:r>
              <a:rPr lang="en-US" baseline="0" dirty="0">
                <a:latin typeface="Klavika Light Condensed" panose="020B0506040000020004" pitchFamily="34" charset="0"/>
              </a:rPr>
              <a:t>Second click: In 1776, the first fraternity known as Phi Beta Kappa was created. The first sorority, then I.C. Sorosis now known as Pi Beta Phi, was founded in 1867. The first African-American Greek-lettered organization was founded in 1906. Multicultural fraternities and sororities boomed in 1975. </a:t>
            </a:r>
          </a:p>
          <a:p>
            <a:r>
              <a:rPr lang="en-US" baseline="0" dirty="0">
                <a:latin typeface="Klavika Light Condensed" panose="020B0506040000020004" pitchFamily="34" charset="0"/>
              </a:rPr>
              <a:t>Though not inclusive of all events, the development of fraternities and sororities has come quite a long way after a few hundred years. The development of sororities, culturally-based chapters, and interest-specific chapters have changed the way our fraternities and sororities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4</a:t>
            </a:fld>
            <a:endParaRPr lang="en-US"/>
          </a:p>
        </p:txBody>
      </p:sp>
    </p:spTree>
    <p:extLst>
      <p:ext uri="{BB962C8B-B14F-4D97-AF65-F5344CB8AC3E}">
        <p14:creationId xmlns:p14="http://schemas.microsoft.com/office/powerpoint/2010/main" val="3148683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Some</a:t>
            </a:r>
            <a:r>
              <a:rPr lang="en-US" baseline="0" dirty="0">
                <a:latin typeface="Klavika Light Condensed" panose="020B0506040000020004" pitchFamily="34" charset="0"/>
              </a:rPr>
              <a:t> additional historical context to keep in mind about higher education:</a:t>
            </a:r>
          </a:p>
          <a:p>
            <a:r>
              <a:rPr lang="en-US" baseline="0" dirty="0">
                <a:latin typeface="Klavika Light Condensed" panose="020B0506040000020004" pitchFamily="34" charset="0"/>
              </a:rPr>
              <a:t>1776: the first college opened its doors</a:t>
            </a:r>
          </a:p>
          <a:p>
            <a:r>
              <a:rPr lang="en-US" baseline="0" dirty="0">
                <a:latin typeface="Klavika Light Condensed" panose="020B0506040000020004" pitchFamily="34" charset="0"/>
              </a:rPr>
              <a:t>1823: the first African-American graduated from a US college</a:t>
            </a:r>
          </a:p>
          <a:p>
            <a:r>
              <a:rPr lang="en-US" baseline="0" dirty="0">
                <a:latin typeface="Klavika Light Condensed" panose="020B0506040000020004" pitchFamily="34" charset="0"/>
              </a:rPr>
              <a:t>1848: women demanded more access to higher education in the US</a:t>
            </a:r>
          </a:p>
          <a:p>
            <a:r>
              <a:rPr lang="en-US" baseline="0" dirty="0">
                <a:latin typeface="Klavika Light Condensed" panose="020B0506040000020004" pitchFamily="34" charset="0"/>
              </a:rPr>
              <a:t>What are some other historical landmarks of higher education that would help better understand the emergence of fraternities and sororities?</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5</a:t>
            </a:fld>
            <a:endParaRPr lang="en-US"/>
          </a:p>
        </p:txBody>
      </p:sp>
    </p:spTree>
    <p:extLst>
      <p:ext uri="{BB962C8B-B14F-4D97-AF65-F5344CB8AC3E}">
        <p14:creationId xmlns:p14="http://schemas.microsoft.com/office/powerpoint/2010/main" val="285371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We all play</a:t>
            </a:r>
            <a:r>
              <a:rPr lang="en-US" baseline="0" dirty="0">
                <a:latin typeface="Klavika Light Condensed" panose="020B0506040000020004" pitchFamily="34" charset="0"/>
              </a:rPr>
              <a:t> a part in the narrative of fraternities and sororities. We’ve been spending some time as a group talking about our organization, and what it means to be a member of this chapter. This next section is more about the fraternity and sorority life story at Colorado State University and how it looks today.</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6</a:t>
            </a:fld>
            <a:endParaRPr lang="en-US"/>
          </a:p>
        </p:txBody>
      </p:sp>
    </p:spTree>
    <p:extLst>
      <p:ext uri="{BB962C8B-B14F-4D97-AF65-F5344CB8AC3E}">
        <p14:creationId xmlns:p14="http://schemas.microsoft.com/office/powerpoint/2010/main" val="2426932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There are four councils in Fraternity</a:t>
            </a:r>
            <a:r>
              <a:rPr lang="en-US" baseline="0" dirty="0">
                <a:latin typeface="Klavika Light Condensed" panose="020B0506040000020004" pitchFamily="34" charset="0"/>
              </a:rPr>
              <a:t> and Sorority Life at CSU: The Interfraternity Council, the Multicultural Greek Council, the National Pan-Hellenic Council, and the Panhellenic Association. We will be spending some time talking through each council in the later parts of this section.</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7</a:t>
            </a:fld>
            <a:endParaRPr lang="en-US"/>
          </a:p>
        </p:txBody>
      </p:sp>
    </p:spTree>
    <p:extLst>
      <p:ext uri="{BB962C8B-B14F-4D97-AF65-F5344CB8AC3E}">
        <p14:creationId xmlns:p14="http://schemas.microsoft.com/office/powerpoint/2010/main" val="1248524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 FSL</a:t>
            </a:r>
            <a:r>
              <a:rPr lang="en-US" baseline="0" dirty="0">
                <a:latin typeface="Klavika Light Condensed" panose="020B0506040000020004" pitchFamily="34" charset="0"/>
              </a:rPr>
              <a:t> community has been at Colorado State University for 101 years! Starting in 1915, fraternities and sororities were given CSU recognition and created an office to promote student and alumni engagement in the university. While there were a few Greek-lettered organizations before 1915, the first three to be recognized were Sigma Nu, Sigma Phi Epsilon, and Gamma Phi Beta.  </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8</a:t>
            </a:fld>
            <a:endParaRPr lang="en-US"/>
          </a:p>
        </p:txBody>
      </p:sp>
    </p:spTree>
    <p:extLst>
      <p:ext uri="{BB962C8B-B14F-4D97-AF65-F5344CB8AC3E}">
        <p14:creationId xmlns:p14="http://schemas.microsoft.com/office/powerpoint/2010/main" val="1478691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Klavika Light Condensed" panose="020B0506040000020004" pitchFamily="34" charset="0"/>
              </a:rPr>
              <a:t>The</a:t>
            </a:r>
            <a:r>
              <a:rPr lang="en-US" baseline="0" dirty="0">
                <a:latin typeface="Klavika Light Condensed" panose="020B0506040000020004" pitchFamily="34" charset="0"/>
              </a:rPr>
              <a:t> members of fraternities and sororities at CSU currently make up at least 11% of all students on campus! Within the last ten years we’ve seen an impressive growth from single to double digits in affiliated members, and we anticipate steady growth over the next ten years among current and future chapters. Over the next few minutes we’re going to talk about each council and some general facts about the community. The first of our councils is IFC.</a:t>
            </a:r>
            <a:endParaRPr lang="en-US" dirty="0">
              <a:latin typeface="Klavika Light Condensed" panose="020B0506040000020004" pitchFamily="34" charset="0"/>
            </a:endParaRPr>
          </a:p>
        </p:txBody>
      </p:sp>
      <p:sp>
        <p:nvSpPr>
          <p:cNvPr id="4" name="Slide Number Placeholder 3"/>
          <p:cNvSpPr>
            <a:spLocks noGrp="1"/>
          </p:cNvSpPr>
          <p:nvPr>
            <p:ph type="sldNum" sz="quarter" idx="10"/>
          </p:nvPr>
        </p:nvSpPr>
        <p:spPr/>
        <p:txBody>
          <a:bodyPr/>
          <a:lstStyle/>
          <a:p>
            <a:fld id="{3AB137B1-5C9E-4B81-8A5C-139D49408A85}" type="slidenum">
              <a:rPr lang="en-US" smtClean="0"/>
              <a:t>9</a:t>
            </a:fld>
            <a:endParaRPr lang="en-US"/>
          </a:p>
        </p:txBody>
      </p:sp>
    </p:spTree>
    <p:extLst>
      <p:ext uri="{BB962C8B-B14F-4D97-AF65-F5344CB8AC3E}">
        <p14:creationId xmlns:p14="http://schemas.microsoft.com/office/powerpoint/2010/main" val="349932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46548" y="1079548"/>
            <a:ext cx="4698904" cy="4698904"/>
          </a:xfrm>
          <a:prstGeom prst="rect">
            <a:avLst/>
          </a:prstGeom>
        </p:spPr>
      </p:pic>
    </p:spTree>
    <p:extLst>
      <p:ext uri="{BB962C8B-B14F-4D97-AF65-F5344CB8AC3E}">
        <p14:creationId xmlns:p14="http://schemas.microsoft.com/office/powerpoint/2010/main" val="32444692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op Tex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6487" y="2655464"/>
            <a:ext cx="3979026" cy="3979026"/>
          </a:xfrm>
          <a:prstGeom prst="rect">
            <a:avLst/>
          </a:prstGeom>
        </p:spPr>
      </p:pic>
      <p:sp>
        <p:nvSpPr>
          <p:cNvPr id="13" name="Title 10"/>
          <p:cNvSpPr>
            <a:spLocks noGrp="1"/>
          </p:cNvSpPr>
          <p:nvPr>
            <p:ph type="title"/>
          </p:nvPr>
        </p:nvSpPr>
        <p:spPr>
          <a:xfrm>
            <a:off x="838200" y="1106391"/>
            <a:ext cx="10515600" cy="1325563"/>
          </a:xfrm>
        </p:spPr>
        <p:txBody>
          <a:bodyPr/>
          <a:lstStyle>
            <a:lvl1pPr>
              <a:defRPr>
                <a:solidFill>
                  <a:schemeClr val="bg1"/>
                </a:solidFill>
                <a:latin typeface="Klavika Light Condensed" panose="020B0506040000020004" pitchFamily="34" charset="0"/>
              </a:defRPr>
            </a:lvl1pPr>
          </a:lstStyle>
          <a:p>
            <a:r>
              <a:rPr lang="en-US" dirty="0"/>
              <a:t>Click to edit Master title style</a:t>
            </a:r>
          </a:p>
        </p:txBody>
      </p:sp>
    </p:spTree>
    <p:extLst>
      <p:ext uri="{BB962C8B-B14F-4D97-AF65-F5344CB8AC3E}">
        <p14:creationId xmlns:p14="http://schemas.microsoft.com/office/powerpoint/2010/main" val="298161168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Bottom Tex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6487" y="0"/>
            <a:ext cx="3979026" cy="3979026"/>
          </a:xfrm>
          <a:prstGeom prst="rect">
            <a:avLst/>
          </a:prstGeom>
        </p:spPr>
      </p:pic>
      <p:sp>
        <p:nvSpPr>
          <p:cNvPr id="13" name="Title 10"/>
          <p:cNvSpPr>
            <a:spLocks noGrp="1"/>
          </p:cNvSpPr>
          <p:nvPr>
            <p:ph type="title"/>
          </p:nvPr>
        </p:nvSpPr>
        <p:spPr>
          <a:xfrm>
            <a:off x="838200" y="4562311"/>
            <a:ext cx="10515600" cy="1325563"/>
          </a:xfrm>
        </p:spPr>
        <p:txBody>
          <a:bodyPr/>
          <a:lstStyle>
            <a:lvl1pPr>
              <a:defRPr>
                <a:solidFill>
                  <a:schemeClr val="bg1"/>
                </a:solidFill>
                <a:latin typeface="Klavika Light Condensed" panose="020B0506040000020004" pitchFamily="34" charset="0"/>
              </a:defRPr>
            </a:lvl1pPr>
          </a:lstStyle>
          <a:p>
            <a:r>
              <a:rPr lang="en-US" dirty="0"/>
              <a:t>Click to edit Master title style</a:t>
            </a:r>
          </a:p>
        </p:txBody>
      </p:sp>
    </p:spTree>
    <p:extLst>
      <p:ext uri="{BB962C8B-B14F-4D97-AF65-F5344CB8AC3E}">
        <p14:creationId xmlns:p14="http://schemas.microsoft.com/office/powerpoint/2010/main" val="68101670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xed Titl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92090" y="5245259"/>
            <a:ext cx="1607820" cy="1607820"/>
          </a:xfrm>
          <a:prstGeom prst="rect">
            <a:avLst/>
          </a:prstGeom>
        </p:spPr>
      </p:pic>
      <p:grpSp>
        <p:nvGrpSpPr>
          <p:cNvPr id="32" name="Group 31"/>
          <p:cNvGrpSpPr/>
          <p:nvPr userDrawn="1"/>
        </p:nvGrpSpPr>
        <p:grpSpPr>
          <a:xfrm>
            <a:off x="605028" y="526631"/>
            <a:ext cx="10981944" cy="5586984"/>
            <a:chOff x="687704" y="526631"/>
            <a:chExt cx="10981944" cy="5586984"/>
          </a:xfrm>
        </p:grpSpPr>
        <p:cxnSp>
          <p:nvCxnSpPr>
            <p:cNvPr id="18" name="Straight Connector 17"/>
            <p:cNvCxnSpPr/>
            <p:nvPr userDrawn="1"/>
          </p:nvCxnSpPr>
          <p:spPr>
            <a:xfrm>
              <a:off x="687705" y="6068911"/>
              <a:ext cx="446532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7038975" y="6084991"/>
              <a:ext cx="460438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687704" y="552031"/>
              <a:ext cx="10981944"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716280" y="552031"/>
              <a:ext cx="0" cy="551688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643360" y="526631"/>
              <a:ext cx="0" cy="558698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Title Placeholder 1"/>
          <p:cNvSpPr>
            <a:spLocks noGrp="1"/>
          </p:cNvSpPr>
          <p:nvPr>
            <p:ph type="title"/>
          </p:nvPr>
        </p:nvSpPr>
        <p:spPr>
          <a:xfrm>
            <a:off x="941642" y="2103437"/>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92141413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xed Descripti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92090" y="5245259"/>
            <a:ext cx="1607820" cy="1607820"/>
          </a:xfrm>
          <a:prstGeom prst="rect">
            <a:avLst/>
          </a:prstGeom>
        </p:spPr>
      </p:pic>
      <p:grpSp>
        <p:nvGrpSpPr>
          <p:cNvPr id="32" name="Group 31"/>
          <p:cNvGrpSpPr/>
          <p:nvPr userDrawn="1"/>
        </p:nvGrpSpPr>
        <p:grpSpPr>
          <a:xfrm>
            <a:off x="605028" y="526631"/>
            <a:ext cx="10981944" cy="5586984"/>
            <a:chOff x="687704" y="526631"/>
            <a:chExt cx="10981944" cy="5586984"/>
          </a:xfrm>
        </p:grpSpPr>
        <p:cxnSp>
          <p:nvCxnSpPr>
            <p:cNvPr id="18" name="Straight Connector 17"/>
            <p:cNvCxnSpPr/>
            <p:nvPr userDrawn="1"/>
          </p:nvCxnSpPr>
          <p:spPr>
            <a:xfrm>
              <a:off x="687705" y="6068911"/>
              <a:ext cx="446532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7038975" y="6084991"/>
              <a:ext cx="460438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687704" y="552031"/>
              <a:ext cx="10981944"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716280" y="552031"/>
              <a:ext cx="0" cy="551688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643360" y="526631"/>
              <a:ext cx="0" cy="558698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Content Placeholder 2"/>
          <p:cNvSpPr>
            <a:spLocks noGrp="1"/>
          </p:cNvSpPr>
          <p:nvPr>
            <p:ph idx="1"/>
          </p:nvPr>
        </p:nvSpPr>
        <p:spPr>
          <a:xfrm>
            <a:off x="838200" y="2112231"/>
            <a:ext cx="10515600" cy="3462237"/>
          </a:xfrm>
        </p:spPr>
        <p:txBody>
          <a:bodyPr/>
          <a:lstStyle>
            <a:lvl1pPr>
              <a:defRPr>
                <a:solidFill>
                  <a:schemeClr val="bg1"/>
                </a:solidFill>
                <a:latin typeface="Klavika Rg" panose="02000000000000000000" pitchFamily="50" charset="0"/>
              </a:defRPr>
            </a:lvl1pPr>
            <a:lvl2pPr>
              <a:defRPr>
                <a:solidFill>
                  <a:schemeClr val="bg1"/>
                </a:solidFill>
                <a:latin typeface="Klavika Rg" panose="02000000000000000000" pitchFamily="50" charset="0"/>
              </a:defRPr>
            </a:lvl2pPr>
            <a:lvl3pPr>
              <a:defRPr>
                <a:solidFill>
                  <a:schemeClr val="bg1"/>
                </a:solidFill>
                <a:latin typeface="Klavika Rg" panose="02000000000000000000" pitchFamily="50" charset="0"/>
              </a:defRPr>
            </a:lvl3pPr>
            <a:lvl4pPr>
              <a:defRPr>
                <a:solidFill>
                  <a:schemeClr val="bg1"/>
                </a:solidFill>
                <a:latin typeface="Klavika Rg" panose="02000000000000000000" pitchFamily="50" charset="0"/>
              </a:defRPr>
            </a:lvl4pPr>
            <a:lvl5pPr>
              <a:defRPr>
                <a:solidFill>
                  <a:schemeClr val="bg1"/>
                </a:solidFill>
                <a:latin typeface="Klavika Rg" panose="020000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0"/>
          <p:cNvSpPr>
            <a:spLocks noGrp="1"/>
          </p:cNvSpPr>
          <p:nvPr>
            <p:ph type="title"/>
          </p:nvPr>
        </p:nvSpPr>
        <p:spPr>
          <a:xfrm>
            <a:off x="838200" y="651731"/>
            <a:ext cx="10515600" cy="1325563"/>
          </a:xfrm>
        </p:spPr>
        <p:txBody>
          <a:bodyPr/>
          <a:lstStyle>
            <a:lvl1pPr>
              <a:defRPr>
                <a:solidFill>
                  <a:schemeClr val="bg1"/>
                </a:solidFill>
                <a:latin typeface="Klavika Light Condensed" panose="020B0506040000020004" pitchFamily="34" charset="0"/>
              </a:defRPr>
            </a:lvl1pPr>
          </a:lstStyle>
          <a:p>
            <a:r>
              <a:rPr lang="en-US" dirty="0"/>
              <a:t>Click to edit Master title style</a:t>
            </a:r>
          </a:p>
        </p:txBody>
      </p:sp>
    </p:spTree>
    <p:extLst>
      <p:ext uri="{BB962C8B-B14F-4D97-AF65-F5344CB8AC3E}">
        <p14:creationId xmlns:p14="http://schemas.microsoft.com/office/powerpoint/2010/main" val="211327006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ned Header">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2606990"/>
            <a:ext cx="10515600" cy="799150"/>
          </a:xfrm>
        </p:spPr>
        <p:txBody>
          <a:bodyPr anchor="b"/>
          <a:lstStyle>
            <a:lvl1pPr algn="ctr">
              <a:defRPr sz="6000">
                <a:solidFill>
                  <a:schemeClr val="bg1"/>
                </a:solidFill>
                <a:latin typeface="Klavika Light Condensed" panose="020B0506040000020004" pitchFamily="34" charset="0"/>
              </a:defRPr>
            </a:lvl1pPr>
          </a:lstStyle>
          <a:p>
            <a:r>
              <a:rPr lang="en-US" dirty="0"/>
              <a:t>Click to edit Master title style</a:t>
            </a: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92090" y="5245259"/>
            <a:ext cx="1607820" cy="1607820"/>
          </a:xfrm>
          <a:prstGeom prst="rect">
            <a:avLst/>
          </a:prstGeom>
        </p:spPr>
      </p:pic>
      <p:cxnSp>
        <p:nvCxnSpPr>
          <p:cNvPr id="9" name="Straight Connector 8"/>
          <p:cNvCxnSpPr/>
          <p:nvPr userDrawn="1"/>
        </p:nvCxnSpPr>
        <p:spPr>
          <a:xfrm flipV="1">
            <a:off x="-75678" y="6068911"/>
            <a:ext cx="5153025" cy="804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963645" y="6084991"/>
            <a:ext cx="541189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87409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ned Sec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838200" y="1825625"/>
            <a:ext cx="10515600" cy="3462237"/>
          </a:xfrm>
        </p:spPr>
        <p:txBody>
          <a:bodyPr/>
          <a:lstStyle>
            <a:lvl1pPr>
              <a:defRPr>
                <a:solidFill>
                  <a:schemeClr val="bg1"/>
                </a:solidFill>
                <a:latin typeface="Klavika Rg" panose="02000000000000000000" pitchFamily="50" charset="0"/>
              </a:defRPr>
            </a:lvl1pPr>
            <a:lvl2pPr>
              <a:defRPr>
                <a:solidFill>
                  <a:schemeClr val="bg1"/>
                </a:solidFill>
                <a:latin typeface="Klavika Rg" panose="02000000000000000000" pitchFamily="50" charset="0"/>
              </a:defRPr>
            </a:lvl2pPr>
            <a:lvl3pPr>
              <a:defRPr>
                <a:solidFill>
                  <a:schemeClr val="bg1"/>
                </a:solidFill>
                <a:latin typeface="Klavika Rg" panose="02000000000000000000" pitchFamily="50" charset="0"/>
              </a:defRPr>
            </a:lvl3pPr>
            <a:lvl4pPr>
              <a:defRPr>
                <a:solidFill>
                  <a:schemeClr val="bg1"/>
                </a:solidFill>
                <a:latin typeface="Klavika Rg" panose="02000000000000000000" pitchFamily="50" charset="0"/>
              </a:defRPr>
            </a:lvl4pPr>
            <a:lvl5pPr>
              <a:defRPr>
                <a:solidFill>
                  <a:schemeClr val="bg1"/>
                </a:solidFill>
                <a:latin typeface="Klavika Rg" panose="020000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0"/>
          <p:cNvSpPr>
            <a:spLocks noGrp="1"/>
          </p:cNvSpPr>
          <p:nvPr>
            <p:ph type="title"/>
          </p:nvPr>
        </p:nvSpPr>
        <p:spPr>
          <a:xfrm>
            <a:off x="921328" y="365714"/>
            <a:ext cx="10515600" cy="1325563"/>
          </a:xfrm>
        </p:spPr>
        <p:txBody>
          <a:bodyPr/>
          <a:lstStyle>
            <a:lvl1pPr>
              <a:defRPr>
                <a:solidFill>
                  <a:schemeClr val="bg1"/>
                </a:solidFill>
                <a:latin typeface="Klavika Light Condensed" panose="020B0506040000020004" pitchFamily="34" charset="0"/>
              </a:defRPr>
            </a:lvl1pPr>
          </a:lstStyle>
          <a:p>
            <a:r>
              <a:rPr lang="en-US" dirty="0"/>
              <a:t>Click to edit Master title style</a:t>
            </a:r>
          </a:p>
        </p:txBody>
      </p:sp>
      <p:cxnSp>
        <p:nvCxnSpPr>
          <p:cNvPr id="13" name="Straight Connector 12"/>
          <p:cNvCxnSpPr/>
          <p:nvPr userDrawn="1"/>
        </p:nvCxnSpPr>
        <p:spPr>
          <a:xfrm flipV="1">
            <a:off x="-75678" y="6068911"/>
            <a:ext cx="5153025" cy="804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963645" y="6084991"/>
            <a:ext cx="541189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92090" y="5245259"/>
            <a:ext cx="1607820" cy="1607820"/>
          </a:xfrm>
          <a:prstGeom prst="rect">
            <a:avLst/>
          </a:prstGeom>
        </p:spPr>
      </p:pic>
    </p:spTree>
    <p:extLst>
      <p:ext uri="{BB962C8B-B14F-4D97-AF65-F5344CB8AC3E}">
        <p14:creationId xmlns:p14="http://schemas.microsoft.com/office/powerpoint/2010/main" val="8289105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447DC-A32C-4957-B678-99B9F6D7F8EB}" type="datetimeFigureOut">
              <a:rPr lang="en-US" smtClean="0"/>
              <a:t>10/9/2016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3D416-F1F3-495F-A7CC-E2792E9EF14F}" type="slidenum">
              <a:rPr lang="en-US" smtClean="0"/>
              <a:t>‹#›</a:t>
            </a:fld>
            <a:endParaRPr lang="en-US"/>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292090" y="5245259"/>
            <a:ext cx="1607820" cy="1607820"/>
          </a:xfrm>
          <a:prstGeom prst="rect">
            <a:avLst/>
          </a:prstGeom>
        </p:spPr>
      </p:pic>
      <p:grpSp>
        <p:nvGrpSpPr>
          <p:cNvPr id="10" name="Group 9"/>
          <p:cNvGrpSpPr/>
          <p:nvPr userDrawn="1"/>
        </p:nvGrpSpPr>
        <p:grpSpPr>
          <a:xfrm>
            <a:off x="605028" y="526631"/>
            <a:ext cx="10981944" cy="5586984"/>
            <a:chOff x="687704" y="526631"/>
            <a:chExt cx="10981944" cy="5586984"/>
          </a:xfrm>
        </p:grpSpPr>
        <p:cxnSp>
          <p:nvCxnSpPr>
            <p:cNvPr id="11" name="Straight Connector 10"/>
            <p:cNvCxnSpPr/>
            <p:nvPr userDrawn="1"/>
          </p:nvCxnSpPr>
          <p:spPr>
            <a:xfrm>
              <a:off x="687705" y="6068911"/>
              <a:ext cx="446532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7038975" y="6084991"/>
              <a:ext cx="460438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87704" y="552031"/>
              <a:ext cx="10981944"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716280" y="552031"/>
              <a:ext cx="0" cy="551688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11643360" y="526631"/>
              <a:ext cx="0" cy="558698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Placeholder 1"/>
          <p:cNvSpPr>
            <a:spLocks noGrp="1"/>
          </p:cNvSpPr>
          <p:nvPr>
            <p:ph type="title"/>
          </p:nvPr>
        </p:nvSpPr>
        <p:spPr>
          <a:xfrm>
            <a:off x="838200" y="2103437"/>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348083389"/>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0" r:id="rId4"/>
    <p:sldLayoutId id="2147483659" r:id="rId5"/>
    <p:sldLayoutId id="2147483656" r:id="rId6"/>
    <p:sldLayoutId id="2147483658" r:id="rId7"/>
  </p:sldLayoutIdLst>
  <p:transition>
    <p:fade/>
  </p:transition>
  <p:txStyles>
    <p:titleStyle>
      <a:lvl1pPr algn="ctr" defTabSz="914400" rtl="0" eaLnBrk="1" latinLnBrk="0" hangingPunct="1">
        <a:lnSpc>
          <a:spcPct val="90000"/>
        </a:lnSpc>
        <a:spcBef>
          <a:spcPct val="0"/>
        </a:spcBef>
        <a:buNone/>
        <a:defRPr sz="4400" kern="1200">
          <a:solidFill>
            <a:schemeClr val="bg1"/>
          </a:solidFill>
          <a:latin typeface="Klavika Light Condensed" panose="020B05060400000200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latin typeface="Klavika Light Condensed" panose="020B0506040000020004"/>
              </a:rPr>
              <a:t>Fraternity/Sorority 101 for New Members</a:t>
            </a:r>
          </a:p>
        </p:txBody>
      </p:sp>
      <p:sp>
        <p:nvSpPr>
          <p:cNvPr id="4" name="TextBox 3"/>
          <p:cNvSpPr txBox="1"/>
          <p:nvPr/>
        </p:nvSpPr>
        <p:spPr>
          <a:xfrm>
            <a:off x="941642" y="3429000"/>
            <a:ext cx="10309454" cy="1077218"/>
          </a:xfrm>
          <a:prstGeom prst="rect">
            <a:avLst/>
          </a:prstGeom>
          <a:noFill/>
        </p:spPr>
        <p:txBody>
          <a:bodyPr wrap="square" rtlCol="0">
            <a:spAutoFit/>
          </a:bodyPr>
          <a:lstStyle/>
          <a:p>
            <a:pPr algn="ctr"/>
            <a:r>
              <a:rPr lang="en-US" sz="3200" dirty="0">
                <a:solidFill>
                  <a:schemeClr val="bg1"/>
                </a:solidFill>
                <a:latin typeface="Klavika Light Condensed" panose="020B0506040000020004"/>
              </a:rPr>
              <a:t>Office of Fraternity and Sorority Life</a:t>
            </a:r>
          </a:p>
          <a:p>
            <a:pPr algn="ctr"/>
            <a:r>
              <a:rPr lang="en-US" sz="3200" dirty="0">
                <a:solidFill>
                  <a:schemeClr val="bg1"/>
                </a:solidFill>
                <a:latin typeface="Klavika Light Condensed" panose="020B0506040000020004"/>
              </a:rPr>
              <a:t>Colorado State University</a:t>
            </a:r>
          </a:p>
        </p:txBody>
      </p:sp>
    </p:spTree>
    <p:extLst>
      <p:ext uri="{BB962C8B-B14F-4D97-AF65-F5344CB8AC3E}">
        <p14:creationId xmlns:p14="http://schemas.microsoft.com/office/powerpoint/2010/main" val="59736961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84544" y="3500380"/>
            <a:ext cx="1912918" cy="1824942"/>
            <a:chOff x="1084544" y="3500380"/>
            <a:chExt cx="1912918" cy="1824942"/>
          </a:xfrm>
        </p:grpSpPr>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Klavika Light Condensed" panose="020B0506040000020004"/>
              </a:endParaRPr>
            </a:p>
          </p:txBody>
        </p:sp>
        <p:sp>
          <p:nvSpPr>
            <p:cNvPr id="6" name="Title 1"/>
            <p:cNvSpPr txBox="1">
              <a:spLocks/>
            </p:cNvSpPr>
            <p:nvPr/>
          </p:nvSpPr>
          <p:spPr>
            <a:xfrm>
              <a:off x="1084544" y="385240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Interfraternity </a:t>
              </a:r>
            </a:p>
            <a:p>
              <a:r>
                <a:rPr lang="en-US" sz="2400" dirty="0">
                  <a:latin typeface="Klavika Light Condensed" panose="020B0506040000020004"/>
                </a:rPr>
                <a:t>Council</a:t>
              </a:r>
            </a:p>
          </p:txBody>
        </p:sp>
      </p:gr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469174"/>
            <a:ext cx="309209" cy="309209"/>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1873" y="469174"/>
            <a:ext cx="309209" cy="309209"/>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469174"/>
            <a:ext cx="309209" cy="309209"/>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469174"/>
            <a:ext cx="309209" cy="309209"/>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829110"/>
            <a:ext cx="309209" cy="309209"/>
          </a:xfrm>
          <a:prstGeom prst="rect">
            <a:avLst/>
          </a:prstGeom>
        </p:spPr>
      </p:pic>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1189046"/>
            <a:ext cx="309209" cy="309209"/>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1548982"/>
            <a:ext cx="309209" cy="309209"/>
          </a:xfrm>
          <a:prstGeom prst="rect">
            <a:avLst/>
          </a:prstGeom>
        </p:spPr>
      </p:pic>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1908918"/>
            <a:ext cx="309209" cy="309209"/>
          </a:xfrm>
          <a:prstGeom prst="rect">
            <a:avLst/>
          </a:prstGeom>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2268854"/>
            <a:ext cx="309209" cy="309209"/>
          </a:xfrm>
          <a:prstGeom prst="rect">
            <a:avLst/>
          </a:prstGeom>
        </p:spPr>
      </p:pic>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2628790"/>
            <a:ext cx="309209" cy="309209"/>
          </a:xfrm>
          <a:prstGeom prst="rect">
            <a:avLst/>
          </a:prstGeom>
        </p:spPr>
      </p:pic>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2988726"/>
            <a:ext cx="309209" cy="309209"/>
          </a:xfrm>
          <a:prstGeom prst="rect">
            <a:avLst/>
          </a:prstGeom>
        </p:spPr>
      </p:pic>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3348662"/>
            <a:ext cx="309209" cy="309209"/>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5458" y="3708599"/>
            <a:ext cx="309209" cy="305542"/>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829110"/>
            <a:ext cx="309209" cy="309209"/>
          </a:xfrm>
          <a:prstGeom prst="rect">
            <a:avLst/>
          </a:prstGeom>
        </p:spPr>
      </p:pic>
      <p:pic>
        <p:nvPicPr>
          <p:cNvPr id="44" name="Picture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1189046"/>
            <a:ext cx="309209" cy="309209"/>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1548982"/>
            <a:ext cx="309209" cy="309209"/>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1908918"/>
            <a:ext cx="309209" cy="309209"/>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2268854"/>
            <a:ext cx="309209" cy="309209"/>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2628790"/>
            <a:ext cx="309209" cy="309209"/>
          </a:xfrm>
          <a:prstGeom prst="rect">
            <a:avLst/>
          </a:prstGeom>
        </p:spPr>
      </p:pic>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2988726"/>
            <a:ext cx="309209" cy="309209"/>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3348662"/>
            <a:ext cx="309209" cy="309209"/>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665" y="3708599"/>
            <a:ext cx="309209" cy="305542"/>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829110"/>
            <a:ext cx="309209" cy="309209"/>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1189046"/>
            <a:ext cx="309209" cy="309209"/>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1548982"/>
            <a:ext cx="309209" cy="309209"/>
          </a:xfrm>
          <a:prstGeom prst="rect">
            <a:avLst/>
          </a:prstGeom>
        </p:spPr>
      </p:pic>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1908918"/>
            <a:ext cx="309209" cy="309209"/>
          </a:xfrm>
          <a:prstGeom prst="rect">
            <a:avLst/>
          </a:prstGeom>
        </p:spPr>
      </p:pic>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2268854"/>
            <a:ext cx="309209" cy="309209"/>
          </a:xfrm>
          <a:prstGeom prst="rect">
            <a:avLst/>
          </a:prstGeom>
        </p:spPr>
      </p:pic>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2628790"/>
            <a:ext cx="309209" cy="309209"/>
          </a:xfrm>
          <a:prstGeom prst="rect">
            <a:avLst/>
          </a:prstGeom>
        </p:spPr>
      </p:pic>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2988726"/>
            <a:ext cx="309209" cy="309209"/>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3348662"/>
            <a:ext cx="309209" cy="309209"/>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85" y="3708599"/>
            <a:ext cx="309209" cy="305542"/>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829110"/>
            <a:ext cx="309209" cy="309209"/>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1189046"/>
            <a:ext cx="309209" cy="309209"/>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1548982"/>
            <a:ext cx="309209" cy="309209"/>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1908918"/>
            <a:ext cx="309209" cy="309209"/>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2268854"/>
            <a:ext cx="309209" cy="309209"/>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2628790"/>
            <a:ext cx="309209" cy="309209"/>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2988726"/>
            <a:ext cx="309209" cy="309209"/>
          </a:xfrm>
          <a:prstGeom prst="rect">
            <a:avLst/>
          </a:prstGeom>
        </p:spPr>
      </p:pic>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3348662"/>
            <a:ext cx="309209" cy="309209"/>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081" y="3708599"/>
            <a:ext cx="309209" cy="305542"/>
          </a:xfrm>
          <a:prstGeom prst="rect">
            <a:avLst/>
          </a:prstGeom>
        </p:spPr>
      </p:pic>
      <p:pic>
        <p:nvPicPr>
          <p:cNvPr id="75" name="Picture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562" y="2628790"/>
            <a:ext cx="309209" cy="309209"/>
          </a:xfrm>
          <a:prstGeom prst="rect">
            <a:avLst/>
          </a:prstGeom>
        </p:spPr>
      </p:pic>
      <p:pic>
        <p:nvPicPr>
          <p:cNvPr id="76" name="Picture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562" y="2988726"/>
            <a:ext cx="309209" cy="309209"/>
          </a:xfrm>
          <a:prstGeom prst="rect">
            <a:avLst/>
          </a:prstGeom>
        </p:spPr>
      </p:pic>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562" y="3348662"/>
            <a:ext cx="309209" cy="309209"/>
          </a:xfrm>
          <a:prstGeom prst="rect">
            <a:avLst/>
          </a:prstGeom>
        </p:spPr>
      </p:pic>
      <p:pic>
        <p:nvPicPr>
          <p:cNvPr id="78" name="Picture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562" y="3708599"/>
            <a:ext cx="309209" cy="305542"/>
          </a:xfrm>
          <a:prstGeom prst="rect">
            <a:avLst/>
          </a:prstGeom>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3914" y="2628790"/>
            <a:ext cx="309209" cy="309209"/>
          </a:xfrm>
          <a:prstGeom prst="rect">
            <a:avLst/>
          </a:prstGeom>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3914" y="2988726"/>
            <a:ext cx="309209" cy="309209"/>
          </a:xfrm>
          <a:prstGeom prst="rect">
            <a:avLst/>
          </a:prstGeom>
        </p:spPr>
      </p:pic>
      <p:pic>
        <p:nvPicPr>
          <p:cNvPr id="86" name="Picture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3914" y="3348662"/>
            <a:ext cx="309209" cy="309209"/>
          </a:xfrm>
          <a:prstGeom prst="rect">
            <a:avLst/>
          </a:prstGeom>
        </p:spPr>
      </p:pic>
      <p:pic>
        <p:nvPicPr>
          <p:cNvPr id="87" name="Picture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3914" y="3708599"/>
            <a:ext cx="309209" cy="305542"/>
          </a:xfrm>
          <a:prstGeom prst="rect">
            <a:avLst/>
          </a:prstGeom>
        </p:spPr>
      </p:pic>
      <p:pic>
        <p:nvPicPr>
          <p:cNvPr id="93" name="Picture 9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247" y="2628790"/>
            <a:ext cx="309209" cy="309209"/>
          </a:xfrm>
          <a:prstGeom prst="rect">
            <a:avLst/>
          </a:prstGeom>
        </p:spPr>
      </p:pic>
      <p:pic>
        <p:nvPicPr>
          <p:cNvPr id="94" name="Picture 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247" y="2988726"/>
            <a:ext cx="309209" cy="309209"/>
          </a:xfrm>
          <a:prstGeom prst="rect">
            <a:avLst/>
          </a:prstGeom>
        </p:spPr>
      </p:pic>
      <p:pic>
        <p:nvPicPr>
          <p:cNvPr id="95" name="Picture 9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247" y="3348662"/>
            <a:ext cx="309209" cy="309209"/>
          </a:xfrm>
          <a:prstGeom prst="rect">
            <a:avLst/>
          </a:prstGeom>
        </p:spPr>
      </p:pic>
      <p:pic>
        <p:nvPicPr>
          <p:cNvPr id="96" name="Picture 9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247" y="3708599"/>
            <a:ext cx="309209" cy="305542"/>
          </a:xfrm>
          <a:prstGeom prst="rect">
            <a:avLst/>
          </a:prstGeom>
        </p:spPr>
      </p:pic>
      <p:pic>
        <p:nvPicPr>
          <p:cNvPr id="102"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5639" y="2628790"/>
            <a:ext cx="309209" cy="309209"/>
          </a:xfrm>
          <a:prstGeom prst="rect">
            <a:avLst/>
          </a:prstGeom>
        </p:spPr>
      </p:pic>
      <p:pic>
        <p:nvPicPr>
          <p:cNvPr id="103" name="Picture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5639" y="2988726"/>
            <a:ext cx="309209" cy="309209"/>
          </a:xfrm>
          <a:prstGeom prst="rect">
            <a:avLst/>
          </a:prstGeom>
        </p:spPr>
      </p:pic>
      <p:pic>
        <p:nvPicPr>
          <p:cNvPr id="104"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5639" y="3348662"/>
            <a:ext cx="309209" cy="309209"/>
          </a:xfrm>
          <a:prstGeom prst="rect">
            <a:avLst/>
          </a:prstGeom>
        </p:spPr>
      </p:pic>
      <p:pic>
        <p:nvPicPr>
          <p:cNvPr id="105" name="Picture 10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5639" y="3708599"/>
            <a:ext cx="309209" cy="305542"/>
          </a:xfrm>
          <a:prstGeom prst="rect">
            <a:avLst/>
          </a:prstGeom>
        </p:spPr>
      </p:pic>
      <p:pic>
        <p:nvPicPr>
          <p:cNvPr id="112" name="Picture 1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0317" y="2988726"/>
            <a:ext cx="309209" cy="309209"/>
          </a:xfrm>
          <a:prstGeom prst="rect">
            <a:avLst/>
          </a:prstGeom>
        </p:spPr>
      </p:pic>
      <p:pic>
        <p:nvPicPr>
          <p:cNvPr id="113" name="Picture 1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0317" y="3348662"/>
            <a:ext cx="309209" cy="309209"/>
          </a:xfrm>
          <a:prstGeom prst="rect">
            <a:avLst/>
          </a:prstGeom>
        </p:spPr>
      </p:pic>
      <p:pic>
        <p:nvPicPr>
          <p:cNvPr id="114" name="Picture 1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0317" y="3708599"/>
            <a:ext cx="309209" cy="305542"/>
          </a:xfrm>
          <a:prstGeom prst="rect">
            <a:avLst/>
          </a:prstGeom>
        </p:spPr>
      </p:pic>
      <p:pic>
        <p:nvPicPr>
          <p:cNvPr id="121" name="Picture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2767" y="2988726"/>
            <a:ext cx="309209" cy="309209"/>
          </a:xfrm>
          <a:prstGeom prst="rect">
            <a:avLst/>
          </a:prstGeom>
        </p:spPr>
      </p:pic>
      <p:pic>
        <p:nvPicPr>
          <p:cNvPr id="122" name="Picture 1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2767" y="3348662"/>
            <a:ext cx="309209" cy="309209"/>
          </a:xfrm>
          <a:prstGeom prst="rect">
            <a:avLst/>
          </a:prstGeom>
        </p:spPr>
      </p:pic>
      <p:pic>
        <p:nvPicPr>
          <p:cNvPr id="123" name="Picture 1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2767" y="3708599"/>
            <a:ext cx="309209" cy="30554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41" y="469126"/>
            <a:ext cx="310896" cy="310896"/>
          </a:xfrm>
          <a:prstGeom prst="rect">
            <a:avLst/>
          </a:prstGeom>
        </p:spPr>
      </p:pic>
      <p:pic>
        <p:nvPicPr>
          <p:cNvPr id="124" name="Picture 1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41" y="828180"/>
            <a:ext cx="310896" cy="310896"/>
          </a:xfrm>
          <a:prstGeom prst="rect">
            <a:avLst/>
          </a:prstGeom>
        </p:spPr>
      </p:pic>
      <p:pic>
        <p:nvPicPr>
          <p:cNvPr id="125" name="Picture 1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41" y="1187234"/>
            <a:ext cx="310896" cy="310896"/>
          </a:xfrm>
          <a:prstGeom prst="rect">
            <a:avLst/>
          </a:prstGeom>
        </p:spPr>
      </p:pic>
      <p:pic>
        <p:nvPicPr>
          <p:cNvPr id="126" name="Picture 1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41" y="1546288"/>
            <a:ext cx="310896" cy="310896"/>
          </a:xfrm>
          <a:prstGeom prst="rect">
            <a:avLst/>
          </a:prstGeom>
        </p:spPr>
      </p:pic>
      <p:pic>
        <p:nvPicPr>
          <p:cNvPr id="127" name="Picture 1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41" y="1905342"/>
            <a:ext cx="310896" cy="310896"/>
          </a:xfrm>
          <a:prstGeom prst="rect">
            <a:avLst/>
          </a:prstGeom>
        </p:spPr>
      </p:pic>
      <p:pic>
        <p:nvPicPr>
          <p:cNvPr id="128" name="Picture 1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41" y="2264397"/>
            <a:ext cx="310896" cy="310896"/>
          </a:xfrm>
          <a:prstGeom prst="rect">
            <a:avLst/>
          </a:prstGeom>
        </p:spPr>
      </p:pic>
      <p:pic>
        <p:nvPicPr>
          <p:cNvPr id="130" name="Picture 1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97392" y="469126"/>
            <a:ext cx="310896" cy="310896"/>
          </a:xfrm>
          <a:prstGeom prst="rect">
            <a:avLst/>
          </a:prstGeom>
        </p:spPr>
      </p:pic>
      <p:pic>
        <p:nvPicPr>
          <p:cNvPr id="131" name="Picture 1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97392" y="828180"/>
            <a:ext cx="310896" cy="310896"/>
          </a:xfrm>
          <a:prstGeom prst="rect">
            <a:avLst/>
          </a:prstGeom>
        </p:spPr>
      </p:pic>
      <p:pic>
        <p:nvPicPr>
          <p:cNvPr id="132" name="Picture 1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97392" y="1187234"/>
            <a:ext cx="310896" cy="310896"/>
          </a:xfrm>
          <a:prstGeom prst="rect">
            <a:avLst/>
          </a:prstGeom>
        </p:spPr>
      </p:pic>
      <p:pic>
        <p:nvPicPr>
          <p:cNvPr id="133" name="Picture 1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97392" y="1546288"/>
            <a:ext cx="310896" cy="310896"/>
          </a:xfrm>
          <a:prstGeom prst="rect">
            <a:avLst/>
          </a:prstGeom>
        </p:spPr>
      </p:pic>
      <p:pic>
        <p:nvPicPr>
          <p:cNvPr id="134" name="Picture 1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97392" y="1905342"/>
            <a:ext cx="310896" cy="310896"/>
          </a:xfrm>
          <a:prstGeom prst="rect">
            <a:avLst/>
          </a:prstGeom>
        </p:spPr>
      </p:pic>
      <p:pic>
        <p:nvPicPr>
          <p:cNvPr id="135" name="Picture 1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97392" y="2264397"/>
            <a:ext cx="310896" cy="310896"/>
          </a:xfrm>
          <a:prstGeom prst="rect">
            <a:avLst/>
          </a:prstGeom>
        </p:spPr>
      </p:pic>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9610" y="2628790"/>
            <a:ext cx="309209" cy="309209"/>
          </a:xfrm>
          <a:prstGeom prst="rect">
            <a:avLst/>
          </a:prstGeom>
        </p:spPr>
      </p:pic>
      <p:pic>
        <p:nvPicPr>
          <p:cNvPr id="137" name="Picture 1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789" y="469126"/>
            <a:ext cx="310896" cy="310896"/>
          </a:xfrm>
          <a:prstGeom prst="rect">
            <a:avLst/>
          </a:prstGeom>
        </p:spPr>
      </p:pic>
      <p:pic>
        <p:nvPicPr>
          <p:cNvPr id="138" name="Picture 1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789" y="828180"/>
            <a:ext cx="310896" cy="310896"/>
          </a:xfrm>
          <a:prstGeom prst="rect">
            <a:avLst/>
          </a:prstGeom>
        </p:spPr>
      </p:pic>
      <p:pic>
        <p:nvPicPr>
          <p:cNvPr id="139" name="Picture 1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789" y="1187234"/>
            <a:ext cx="310896" cy="310896"/>
          </a:xfrm>
          <a:prstGeom prst="rect">
            <a:avLst/>
          </a:prstGeom>
        </p:spPr>
      </p:pic>
      <p:pic>
        <p:nvPicPr>
          <p:cNvPr id="140" name="Picture 1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789" y="1546288"/>
            <a:ext cx="310896" cy="310896"/>
          </a:xfrm>
          <a:prstGeom prst="rect">
            <a:avLst/>
          </a:prstGeom>
        </p:spPr>
      </p:pic>
      <p:pic>
        <p:nvPicPr>
          <p:cNvPr id="141" name="Picture 1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789" y="1905342"/>
            <a:ext cx="310896" cy="310896"/>
          </a:xfrm>
          <a:prstGeom prst="rect">
            <a:avLst/>
          </a:prstGeom>
        </p:spPr>
      </p:pic>
      <p:pic>
        <p:nvPicPr>
          <p:cNvPr id="142" name="Picture 1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789" y="2264397"/>
            <a:ext cx="310896" cy="310896"/>
          </a:xfrm>
          <a:prstGeom prst="rect">
            <a:avLst/>
          </a:prstGeom>
        </p:spPr>
      </p:pic>
      <p:pic>
        <p:nvPicPr>
          <p:cNvPr id="143" name="Picture 1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5639" y="2629325"/>
            <a:ext cx="309209" cy="309209"/>
          </a:xfrm>
          <a:prstGeom prst="rect">
            <a:avLst/>
          </a:prstGeom>
        </p:spPr>
      </p:pic>
      <p:pic>
        <p:nvPicPr>
          <p:cNvPr id="144" name="Picture 1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4795" y="469661"/>
            <a:ext cx="310896" cy="310896"/>
          </a:xfrm>
          <a:prstGeom prst="rect">
            <a:avLst/>
          </a:prstGeom>
        </p:spPr>
      </p:pic>
      <p:pic>
        <p:nvPicPr>
          <p:cNvPr id="145" name="Picture 1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4795" y="828715"/>
            <a:ext cx="310896" cy="310896"/>
          </a:xfrm>
          <a:prstGeom prst="rect">
            <a:avLst/>
          </a:prstGeom>
        </p:spPr>
      </p:pic>
      <p:pic>
        <p:nvPicPr>
          <p:cNvPr id="146" name="Picture 1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4795" y="1187769"/>
            <a:ext cx="310896" cy="310896"/>
          </a:xfrm>
          <a:prstGeom prst="rect">
            <a:avLst/>
          </a:prstGeom>
        </p:spPr>
      </p:pic>
      <p:pic>
        <p:nvPicPr>
          <p:cNvPr id="147" name="Picture 1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4795" y="1546823"/>
            <a:ext cx="310896" cy="310896"/>
          </a:xfrm>
          <a:prstGeom prst="rect">
            <a:avLst/>
          </a:prstGeom>
        </p:spPr>
      </p:pic>
      <p:pic>
        <p:nvPicPr>
          <p:cNvPr id="148" name="Picture 1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4795" y="1905877"/>
            <a:ext cx="310896" cy="310896"/>
          </a:xfrm>
          <a:prstGeom prst="rect">
            <a:avLst/>
          </a:prstGeom>
        </p:spPr>
      </p:pic>
      <p:pic>
        <p:nvPicPr>
          <p:cNvPr id="149" name="Picture 1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4795" y="2264932"/>
            <a:ext cx="310896" cy="310896"/>
          </a:xfrm>
          <a:prstGeom prst="rect">
            <a:avLst/>
          </a:prstGeom>
        </p:spPr>
      </p:pic>
      <p:pic>
        <p:nvPicPr>
          <p:cNvPr id="151" name="Picture 1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467487"/>
            <a:ext cx="310896" cy="310896"/>
          </a:xfrm>
          <a:prstGeom prst="rect">
            <a:avLst/>
          </a:prstGeom>
        </p:spPr>
      </p:pic>
      <p:pic>
        <p:nvPicPr>
          <p:cNvPr id="152" name="Picture 1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826541"/>
            <a:ext cx="310896" cy="310896"/>
          </a:xfrm>
          <a:prstGeom prst="rect">
            <a:avLst/>
          </a:prstGeom>
        </p:spPr>
      </p:pic>
      <p:pic>
        <p:nvPicPr>
          <p:cNvPr id="153" name="Picture 1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1185595"/>
            <a:ext cx="310896" cy="310896"/>
          </a:xfrm>
          <a:prstGeom prst="rect">
            <a:avLst/>
          </a:prstGeom>
        </p:spPr>
      </p:pic>
      <p:pic>
        <p:nvPicPr>
          <p:cNvPr id="154" name="Picture 1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1544649"/>
            <a:ext cx="310896" cy="310896"/>
          </a:xfrm>
          <a:prstGeom prst="rect">
            <a:avLst/>
          </a:prstGeom>
        </p:spPr>
      </p:pic>
      <p:pic>
        <p:nvPicPr>
          <p:cNvPr id="155" name="Picture 1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1903703"/>
            <a:ext cx="310896" cy="310896"/>
          </a:xfrm>
          <a:prstGeom prst="rect">
            <a:avLst/>
          </a:prstGeom>
        </p:spPr>
      </p:pic>
      <p:pic>
        <p:nvPicPr>
          <p:cNvPr id="156" name="Picture 1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2262758"/>
            <a:ext cx="310896" cy="310896"/>
          </a:xfrm>
          <a:prstGeom prst="rect">
            <a:avLst/>
          </a:prstGeom>
        </p:spPr>
      </p:pic>
      <p:pic>
        <p:nvPicPr>
          <p:cNvPr id="158" name="Picture 1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467487"/>
            <a:ext cx="310896" cy="310896"/>
          </a:xfrm>
          <a:prstGeom prst="rect">
            <a:avLst/>
          </a:prstGeom>
        </p:spPr>
      </p:pic>
      <p:pic>
        <p:nvPicPr>
          <p:cNvPr id="159" name="Picture 15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826541"/>
            <a:ext cx="310896" cy="310896"/>
          </a:xfrm>
          <a:prstGeom prst="rect">
            <a:avLst/>
          </a:prstGeom>
        </p:spPr>
      </p:pic>
      <p:pic>
        <p:nvPicPr>
          <p:cNvPr id="160" name="Picture 15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1185595"/>
            <a:ext cx="310896" cy="310896"/>
          </a:xfrm>
          <a:prstGeom prst="rect">
            <a:avLst/>
          </a:prstGeom>
        </p:spPr>
      </p:pic>
      <p:pic>
        <p:nvPicPr>
          <p:cNvPr id="161" name="Picture 16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1544649"/>
            <a:ext cx="310896" cy="310896"/>
          </a:xfrm>
          <a:prstGeom prst="rect">
            <a:avLst/>
          </a:prstGeom>
        </p:spPr>
      </p:pic>
      <p:pic>
        <p:nvPicPr>
          <p:cNvPr id="162" name="Picture 1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1903703"/>
            <a:ext cx="310896" cy="310896"/>
          </a:xfrm>
          <a:prstGeom prst="rect">
            <a:avLst/>
          </a:prstGeom>
        </p:spPr>
      </p:pic>
      <p:pic>
        <p:nvPicPr>
          <p:cNvPr id="163" name="Picture 1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2262758"/>
            <a:ext cx="310896" cy="310896"/>
          </a:xfrm>
          <a:prstGeom prst="rect">
            <a:avLst/>
          </a:prstGeom>
        </p:spPr>
      </p:pic>
      <p:pic>
        <p:nvPicPr>
          <p:cNvPr id="164" name="Picture 16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9473" y="2628255"/>
            <a:ext cx="310896" cy="310896"/>
          </a:xfrm>
          <a:prstGeom prst="rect">
            <a:avLst/>
          </a:prstGeom>
        </p:spPr>
      </p:pic>
      <p:pic>
        <p:nvPicPr>
          <p:cNvPr id="165" name="Picture 1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1923" y="2621811"/>
            <a:ext cx="310896" cy="310896"/>
          </a:xfrm>
          <a:prstGeom prst="rect">
            <a:avLst/>
          </a:prstGeom>
        </p:spPr>
      </p:pic>
      <p:sp>
        <p:nvSpPr>
          <p:cNvPr id="166" name="Title 1"/>
          <p:cNvSpPr txBox="1">
            <a:spLocks/>
          </p:cNvSpPr>
          <p:nvPr/>
        </p:nvSpPr>
        <p:spPr>
          <a:xfrm>
            <a:off x="6832811" y="4094452"/>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~38% of F/S Community</a:t>
            </a:r>
          </a:p>
        </p:txBody>
      </p:sp>
      <p:pic>
        <p:nvPicPr>
          <p:cNvPr id="168" name="Picture 1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07446" y="1224041"/>
            <a:ext cx="457200" cy="457200"/>
          </a:xfrm>
          <a:prstGeom prst="rect">
            <a:avLst/>
          </a:prstGeom>
        </p:spPr>
      </p:pic>
      <p:pic>
        <p:nvPicPr>
          <p:cNvPr id="171" name="Picture 17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8423" y="1224041"/>
            <a:ext cx="457200" cy="457200"/>
          </a:xfrm>
          <a:prstGeom prst="rect">
            <a:avLst/>
          </a:prstGeom>
        </p:spPr>
      </p:pic>
      <p:pic>
        <p:nvPicPr>
          <p:cNvPr id="172" name="Picture 1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09400" y="1224041"/>
            <a:ext cx="457200" cy="457200"/>
          </a:xfrm>
          <a:prstGeom prst="rect">
            <a:avLst/>
          </a:prstGeom>
        </p:spPr>
      </p:pic>
      <p:pic>
        <p:nvPicPr>
          <p:cNvPr id="173" name="Picture 17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0376" y="1224041"/>
            <a:ext cx="457200" cy="457200"/>
          </a:xfrm>
          <a:prstGeom prst="rect">
            <a:avLst/>
          </a:prstGeom>
        </p:spPr>
      </p:pic>
      <p:pic>
        <p:nvPicPr>
          <p:cNvPr id="174" name="Picture 17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1352" y="1224041"/>
            <a:ext cx="457200" cy="457200"/>
          </a:xfrm>
          <a:prstGeom prst="rect">
            <a:avLst/>
          </a:prstGeom>
        </p:spPr>
      </p:pic>
      <p:pic>
        <p:nvPicPr>
          <p:cNvPr id="176" name="Picture 17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07446" y="1736234"/>
            <a:ext cx="457200" cy="457200"/>
          </a:xfrm>
          <a:prstGeom prst="rect">
            <a:avLst/>
          </a:prstGeom>
        </p:spPr>
      </p:pic>
      <p:pic>
        <p:nvPicPr>
          <p:cNvPr id="177" name="Picture 1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07446" y="2248427"/>
            <a:ext cx="457200" cy="457200"/>
          </a:xfrm>
          <a:prstGeom prst="rect">
            <a:avLst/>
          </a:prstGeom>
        </p:spPr>
      </p:pic>
      <p:pic>
        <p:nvPicPr>
          <p:cNvPr id="179" name="Picture 17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8423" y="1736234"/>
            <a:ext cx="457200" cy="457200"/>
          </a:xfrm>
          <a:prstGeom prst="rect">
            <a:avLst/>
          </a:prstGeom>
        </p:spPr>
      </p:pic>
      <p:pic>
        <p:nvPicPr>
          <p:cNvPr id="180" name="Picture 1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8423" y="2248427"/>
            <a:ext cx="457200" cy="457200"/>
          </a:xfrm>
          <a:prstGeom prst="rect">
            <a:avLst/>
          </a:prstGeom>
        </p:spPr>
      </p:pic>
      <p:pic>
        <p:nvPicPr>
          <p:cNvPr id="182" name="Picture 1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09400" y="1736234"/>
            <a:ext cx="457200" cy="457200"/>
          </a:xfrm>
          <a:prstGeom prst="rect">
            <a:avLst/>
          </a:prstGeom>
        </p:spPr>
      </p:pic>
      <p:pic>
        <p:nvPicPr>
          <p:cNvPr id="183" name="Picture 18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09400" y="2248427"/>
            <a:ext cx="457200" cy="457200"/>
          </a:xfrm>
          <a:prstGeom prst="rect">
            <a:avLst/>
          </a:prstGeom>
        </p:spPr>
      </p:pic>
      <p:pic>
        <p:nvPicPr>
          <p:cNvPr id="185" name="Picture 1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7399" y="1736234"/>
            <a:ext cx="457200" cy="457200"/>
          </a:xfrm>
          <a:prstGeom prst="rect">
            <a:avLst/>
          </a:prstGeom>
        </p:spPr>
      </p:pic>
      <p:pic>
        <p:nvPicPr>
          <p:cNvPr id="186" name="Picture 18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7399" y="2248427"/>
            <a:ext cx="457200" cy="457200"/>
          </a:xfrm>
          <a:prstGeom prst="rect">
            <a:avLst/>
          </a:prstGeom>
        </p:spPr>
      </p:pic>
      <p:pic>
        <p:nvPicPr>
          <p:cNvPr id="188" name="Picture 1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5398" y="1736234"/>
            <a:ext cx="457200" cy="457200"/>
          </a:xfrm>
          <a:prstGeom prst="rect">
            <a:avLst/>
          </a:prstGeom>
        </p:spPr>
      </p:pic>
      <p:pic>
        <p:nvPicPr>
          <p:cNvPr id="189" name="Picture 18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5398" y="2248427"/>
            <a:ext cx="457200" cy="457200"/>
          </a:xfrm>
          <a:prstGeom prst="rect">
            <a:avLst/>
          </a:prstGeom>
        </p:spPr>
      </p:pic>
      <p:sp>
        <p:nvSpPr>
          <p:cNvPr id="191" name="Title 1"/>
          <p:cNvSpPr txBox="1">
            <a:spLocks/>
          </p:cNvSpPr>
          <p:nvPr/>
        </p:nvSpPr>
        <p:spPr>
          <a:xfrm>
            <a:off x="3099438" y="396601"/>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21 Chapters</a:t>
            </a:r>
          </a:p>
        </p:txBody>
      </p:sp>
      <p:pic>
        <p:nvPicPr>
          <p:cNvPr id="192" name="Picture 1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66917" y="3915697"/>
            <a:ext cx="454138" cy="454138"/>
          </a:xfrm>
          <a:prstGeom prst="rect">
            <a:avLst/>
          </a:prstGeom>
        </p:spPr>
      </p:pic>
      <p:pic>
        <p:nvPicPr>
          <p:cNvPr id="193" name="Picture 1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39085" y="3915697"/>
            <a:ext cx="454138" cy="454138"/>
          </a:xfrm>
          <a:prstGeom prst="rect">
            <a:avLst/>
          </a:prstGeom>
        </p:spPr>
      </p:pic>
      <p:pic>
        <p:nvPicPr>
          <p:cNvPr id="194" name="Picture 1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48362" y="3915697"/>
            <a:ext cx="454138" cy="454138"/>
          </a:xfrm>
          <a:prstGeom prst="rect">
            <a:avLst/>
          </a:prstGeom>
        </p:spPr>
      </p:pic>
      <p:pic>
        <p:nvPicPr>
          <p:cNvPr id="195" name="Picture 19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57639" y="3915697"/>
            <a:ext cx="454138" cy="454138"/>
          </a:xfrm>
          <a:prstGeom prst="rect">
            <a:avLst/>
          </a:prstGeom>
        </p:spPr>
      </p:pic>
      <p:pic>
        <p:nvPicPr>
          <p:cNvPr id="199" name="Picture 19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45141" y="4511550"/>
            <a:ext cx="454138" cy="454138"/>
          </a:xfrm>
          <a:prstGeom prst="rect">
            <a:avLst/>
          </a:prstGeom>
        </p:spPr>
      </p:pic>
      <p:pic>
        <p:nvPicPr>
          <p:cNvPr id="200" name="Picture 1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7309" y="4511550"/>
            <a:ext cx="454138" cy="454138"/>
          </a:xfrm>
          <a:prstGeom prst="rect">
            <a:avLst/>
          </a:prstGeom>
        </p:spPr>
      </p:pic>
      <p:pic>
        <p:nvPicPr>
          <p:cNvPr id="201" name="Picture 2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26586" y="4511550"/>
            <a:ext cx="454138" cy="454138"/>
          </a:xfrm>
          <a:prstGeom prst="rect">
            <a:avLst/>
          </a:prstGeom>
        </p:spPr>
      </p:pic>
      <p:pic>
        <p:nvPicPr>
          <p:cNvPr id="202" name="Picture 20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35863" y="4511550"/>
            <a:ext cx="454138" cy="454138"/>
          </a:xfrm>
          <a:prstGeom prst="rect">
            <a:avLst/>
          </a:prstGeom>
        </p:spPr>
      </p:pic>
      <p:sp>
        <p:nvSpPr>
          <p:cNvPr id="203" name="Title 1"/>
          <p:cNvSpPr txBox="1">
            <a:spLocks/>
          </p:cNvSpPr>
          <p:nvPr/>
        </p:nvSpPr>
        <p:spPr>
          <a:xfrm>
            <a:off x="3047601" y="3458497"/>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8 with a Facility</a:t>
            </a:r>
          </a:p>
        </p:txBody>
      </p:sp>
      <p:sp>
        <p:nvSpPr>
          <p:cNvPr id="204" name="Title 1"/>
          <p:cNvSpPr txBox="1">
            <a:spLocks/>
          </p:cNvSpPr>
          <p:nvPr/>
        </p:nvSpPr>
        <p:spPr>
          <a:xfrm>
            <a:off x="3099438" y="741653"/>
            <a:ext cx="2937860" cy="457016"/>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Average Size: 49 Members</a:t>
            </a:r>
          </a:p>
        </p:txBody>
      </p:sp>
      <p:sp>
        <p:nvSpPr>
          <p:cNvPr id="205" name="Title 1"/>
          <p:cNvSpPr txBox="1">
            <a:spLocks/>
          </p:cNvSpPr>
          <p:nvPr/>
        </p:nvSpPr>
        <p:spPr>
          <a:xfrm>
            <a:off x="6818816" y="4351155"/>
            <a:ext cx="293786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(893 Members)</a:t>
            </a:r>
          </a:p>
        </p:txBody>
      </p:sp>
      <p:sp>
        <p:nvSpPr>
          <p:cNvPr id="206" name="Rectangle 205"/>
          <p:cNvSpPr/>
          <p:nvPr/>
        </p:nvSpPr>
        <p:spPr>
          <a:xfrm>
            <a:off x="2437357" y="1714810"/>
            <a:ext cx="1827831" cy="110440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cxnSp>
        <p:nvCxnSpPr>
          <p:cNvPr id="212" name="Straight Arrow Connector 211"/>
          <p:cNvCxnSpPr/>
          <p:nvPr/>
        </p:nvCxnSpPr>
        <p:spPr>
          <a:xfrm flipV="1">
            <a:off x="2420478" y="2915838"/>
            <a:ext cx="461268" cy="398055"/>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3" name="Title 1"/>
          <p:cNvSpPr txBox="1">
            <a:spLocks/>
          </p:cNvSpPr>
          <p:nvPr/>
        </p:nvSpPr>
        <p:spPr>
          <a:xfrm>
            <a:off x="300295" y="3192421"/>
            <a:ext cx="2259857" cy="842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Focused Chapters</a:t>
            </a:r>
          </a:p>
        </p:txBody>
      </p:sp>
      <p:sp>
        <p:nvSpPr>
          <p:cNvPr id="214" name="Title 1"/>
          <p:cNvSpPr txBox="1">
            <a:spLocks/>
          </p:cNvSpPr>
          <p:nvPr/>
        </p:nvSpPr>
        <p:spPr>
          <a:xfrm>
            <a:off x="-33446" y="3807579"/>
            <a:ext cx="2937860" cy="170423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Alpha Epsilon Pi – Jewish</a:t>
            </a:r>
          </a:p>
          <a:p>
            <a:r>
              <a:rPr lang="en-US" sz="1600" dirty="0">
                <a:latin typeface="Klavika Light Condensed" panose="020B0506040000020004"/>
              </a:rPr>
              <a:t>Alpha Gamma Omega – Christian</a:t>
            </a:r>
          </a:p>
          <a:p>
            <a:r>
              <a:rPr lang="en-US" sz="1600" dirty="0">
                <a:latin typeface="Klavika Light Condensed" panose="020B0506040000020004"/>
              </a:rPr>
              <a:t>Alpha Gamma Rho - Agriculture</a:t>
            </a:r>
          </a:p>
          <a:p>
            <a:r>
              <a:rPr lang="en-US" sz="1600" dirty="0">
                <a:latin typeface="Klavika Light Condensed" panose="020B0506040000020004"/>
              </a:rPr>
              <a:t>FarmHouse Fraternity - Agriculture</a:t>
            </a:r>
          </a:p>
          <a:p>
            <a:r>
              <a:rPr lang="en-US" sz="1600" dirty="0">
                <a:latin typeface="Klavika Light Condensed" panose="020B0506040000020004"/>
              </a:rPr>
              <a:t>Phi Kappa Theta – Catholic-Based</a:t>
            </a:r>
          </a:p>
          <a:p>
            <a:r>
              <a:rPr lang="en-US" sz="1600" dirty="0">
                <a:latin typeface="Klavika Light Condensed" panose="020B0506040000020004"/>
              </a:rPr>
              <a:t>Triangle Fraternity - Engineering</a:t>
            </a:r>
          </a:p>
        </p:txBody>
      </p:sp>
      <p:pic>
        <p:nvPicPr>
          <p:cNvPr id="157" name="Picture 1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5925" y="1226599"/>
            <a:ext cx="457200" cy="457200"/>
          </a:xfrm>
          <a:prstGeom prst="rect">
            <a:avLst/>
          </a:prstGeom>
        </p:spPr>
      </p:pic>
      <p:pic>
        <p:nvPicPr>
          <p:cNvPr id="167" name="Picture 1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39971" y="1738792"/>
            <a:ext cx="457200" cy="457200"/>
          </a:xfrm>
          <a:prstGeom prst="rect">
            <a:avLst/>
          </a:prstGeom>
        </p:spPr>
      </p:pic>
      <p:pic>
        <p:nvPicPr>
          <p:cNvPr id="169" name="Picture 1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39971" y="2250985"/>
            <a:ext cx="457200" cy="457200"/>
          </a:xfrm>
          <a:prstGeom prst="rect">
            <a:avLst/>
          </a:prstGeom>
        </p:spPr>
      </p:pic>
      <p:pic>
        <p:nvPicPr>
          <p:cNvPr id="3" name="Picture 2"/>
          <p:cNvPicPr>
            <a:picLocks noChangeAspect="1"/>
          </p:cNvPicPr>
          <p:nvPr/>
        </p:nvPicPr>
        <p:blipFill>
          <a:blip r:embed="rId7"/>
          <a:stretch>
            <a:fillRect/>
          </a:stretch>
        </p:blipFill>
        <p:spPr>
          <a:xfrm>
            <a:off x="2496027" y="1215600"/>
            <a:ext cx="469433" cy="1481456"/>
          </a:xfrm>
          <a:prstGeom prst="rect">
            <a:avLst/>
          </a:prstGeom>
        </p:spPr>
      </p:pic>
    </p:spTree>
    <p:extLst>
      <p:ext uri="{BB962C8B-B14F-4D97-AF65-F5344CB8AC3E}">
        <p14:creationId xmlns:p14="http://schemas.microsoft.com/office/powerpoint/2010/main" val="3486610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2.29167E-6 1.48148E-6 L -0.08568 -0.50093 " pathEditMode="relative" rAng="0" ptsTypes="AA">
                                      <p:cBhvr>
                                        <p:cTn id="6" dur="2000" fill="hold"/>
                                        <p:tgtEl>
                                          <p:spTgt spid="2"/>
                                        </p:tgtEl>
                                        <p:attrNameLst>
                                          <p:attrName>ppt_x</p:attrName>
                                          <p:attrName>ppt_y</p:attrName>
                                        </p:attrNameLst>
                                      </p:cBhvr>
                                      <p:rCtr x="-4284" y="-25046"/>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par>
                                <p:cTn id="17" presetID="10"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par>
                                <p:cTn id="26" presetID="10" presetClass="entr" presetSubtype="0"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10" presetClass="entr" presetSubtype="0" fill="hold"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500"/>
                                        <p:tgtEl>
                                          <p:spTgt spid="40"/>
                                        </p:tgtEl>
                                      </p:cBhvr>
                                    </p:animEffect>
                                  </p:childTnLst>
                                </p:cTn>
                              </p:par>
                              <p:par>
                                <p:cTn id="41" presetID="10"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500"/>
                                        <p:tgtEl>
                                          <p:spTgt spid="41"/>
                                        </p:tgtEl>
                                      </p:cBhvr>
                                    </p:animEffect>
                                  </p:childTnLst>
                                </p:cTn>
                              </p:par>
                              <p:par>
                                <p:cTn id="44" presetID="10" presetClass="entr" presetSubtype="0"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500"/>
                                        <p:tgtEl>
                                          <p:spTgt spid="42"/>
                                        </p:tgtEl>
                                      </p:cBhvr>
                                    </p:animEffect>
                                  </p:childTnLst>
                                </p:cTn>
                              </p:par>
                              <p:par>
                                <p:cTn id="47" presetID="10" presetClass="entr" presetSubtype="0" fill="hold"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par>
                                <p:cTn id="50" presetID="10" presetClass="entr" presetSubtype="0" fill="hold"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par>
                                <p:cTn id="53" presetID="10"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par>
                                <p:cTn id="56" presetID="10" presetClass="entr" presetSubtype="0" fill="hold"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500"/>
                                        <p:tgtEl>
                                          <p:spTgt spid="46"/>
                                        </p:tgtEl>
                                      </p:cBhvr>
                                    </p:animEffect>
                                  </p:childTnLst>
                                </p:cTn>
                              </p:par>
                              <p:par>
                                <p:cTn id="59" presetID="10"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500"/>
                                        <p:tgtEl>
                                          <p:spTgt spid="47"/>
                                        </p:tgtEl>
                                      </p:cBhvr>
                                    </p:animEffect>
                                  </p:childTnLst>
                                </p:cTn>
                              </p:par>
                              <p:par>
                                <p:cTn id="62" presetID="10" presetClass="entr" presetSubtype="0"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par>
                                <p:cTn id="65" presetID="10" presetClass="entr" presetSubtype="0" fill="hold" nodeType="with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fade">
                                      <p:cBhvr>
                                        <p:cTn id="67" dur="500"/>
                                        <p:tgtEl>
                                          <p:spTgt spid="49"/>
                                        </p:tgtEl>
                                      </p:cBhvr>
                                    </p:animEffect>
                                  </p:childTnLst>
                                </p:cTn>
                              </p:par>
                              <p:par>
                                <p:cTn id="68" presetID="10" presetClass="entr" presetSubtype="0" fill="hold"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childTnLst>
                                </p:cTn>
                              </p:par>
                              <p:par>
                                <p:cTn id="71" presetID="10" presetClass="entr" presetSubtype="0" fill="hold"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500"/>
                                        <p:tgtEl>
                                          <p:spTgt spid="51"/>
                                        </p:tgtEl>
                                      </p:cBhvr>
                                    </p:animEffect>
                                  </p:childTnLst>
                                </p:cTn>
                              </p:par>
                              <p:par>
                                <p:cTn id="74" presetID="10" presetClass="entr" presetSubtype="0" fill="hold"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500"/>
                                        <p:tgtEl>
                                          <p:spTgt spid="52"/>
                                        </p:tgtEl>
                                      </p:cBhvr>
                                    </p:animEffect>
                                  </p:childTnLst>
                                </p:cTn>
                              </p:par>
                              <p:par>
                                <p:cTn id="77" presetID="10" presetClass="entr" presetSubtype="0"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500"/>
                                        <p:tgtEl>
                                          <p:spTgt spid="53"/>
                                        </p:tgtEl>
                                      </p:cBhvr>
                                    </p:animEffect>
                                  </p:childTnLst>
                                </p:cTn>
                              </p:par>
                              <p:par>
                                <p:cTn id="80" presetID="10" presetClass="entr" presetSubtype="0" fill="hold" nodeType="with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500"/>
                                        <p:tgtEl>
                                          <p:spTgt spid="54"/>
                                        </p:tgtEl>
                                      </p:cBhvr>
                                    </p:animEffect>
                                  </p:childTnLst>
                                </p:cTn>
                              </p:par>
                              <p:par>
                                <p:cTn id="83" presetID="10" presetClass="entr" presetSubtype="0" fill="hold" nodeType="with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fade">
                                      <p:cBhvr>
                                        <p:cTn id="85" dur="500"/>
                                        <p:tgtEl>
                                          <p:spTgt spid="55"/>
                                        </p:tgtEl>
                                      </p:cBhvr>
                                    </p:animEffect>
                                  </p:childTnLst>
                                </p:cTn>
                              </p:par>
                              <p:par>
                                <p:cTn id="86" presetID="10" presetClass="entr" presetSubtype="0" fill="hold" nodeType="withEffect">
                                  <p:stCondLst>
                                    <p:cond delay="0"/>
                                  </p:stCondLst>
                                  <p:childTnLst>
                                    <p:set>
                                      <p:cBhvr>
                                        <p:cTn id="87" dur="1" fill="hold">
                                          <p:stCondLst>
                                            <p:cond delay="0"/>
                                          </p:stCondLst>
                                        </p:cTn>
                                        <p:tgtEl>
                                          <p:spTgt spid="56"/>
                                        </p:tgtEl>
                                        <p:attrNameLst>
                                          <p:attrName>style.visibility</p:attrName>
                                        </p:attrNameLst>
                                      </p:cBhvr>
                                      <p:to>
                                        <p:strVal val="visible"/>
                                      </p:to>
                                    </p:set>
                                    <p:animEffect transition="in" filter="fade">
                                      <p:cBhvr>
                                        <p:cTn id="88" dur="500"/>
                                        <p:tgtEl>
                                          <p:spTgt spid="56"/>
                                        </p:tgtEl>
                                      </p:cBhvr>
                                    </p:animEffect>
                                  </p:childTnLst>
                                </p:cTn>
                              </p:par>
                              <p:par>
                                <p:cTn id="89" presetID="10" presetClass="entr" presetSubtype="0" fill="hold" nodeType="with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fade">
                                      <p:cBhvr>
                                        <p:cTn id="91" dur="500"/>
                                        <p:tgtEl>
                                          <p:spTgt spid="57"/>
                                        </p:tgtEl>
                                      </p:cBhvr>
                                    </p:animEffect>
                                  </p:childTnLst>
                                </p:cTn>
                              </p:par>
                              <p:par>
                                <p:cTn id="92" presetID="10" presetClass="entr" presetSubtype="0" fill="hold" nodeType="withEffect">
                                  <p:stCondLst>
                                    <p:cond delay="0"/>
                                  </p:stCondLst>
                                  <p:childTnLst>
                                    <p:set>
                                      <p:cBhvr>
                                        <p:cTn id="93" dur="1" fill="hold">
                                          <p:stCondLst>
                                            <p:cond delay="0"/>
                                          </p:stCondLst>
                                        </p:cTn>
                                        <p:tgtEl>
                                          <p:spTgt spid="58"/>
                                        </p:tgtEl>
                                        <p:attrNameLst>
                                          <p:attrName>style.visibility</p:attrName>
                                        </p:attrNameLst>
                                      </p:cBhvr>
                                      <p:to>
                                        <p:strVal val="visible"/>
                                      </p:to>
                                    </p:set>
                                    <p:animEffect transition="in" filter="fade">
                                      <p:cBhvr>
                                        <p:cTn id="94" dur="500"/>
                                        <p:tgtEl>
                                          <p:spTgt spid="58"/>
                                        </p:tgtEl>
                                      </p:cBhvr>
                                    </p:animEffect>
                                  </p:childTnLst>
                                </p:cTn>
                              </p:par>
                              <p:par>
                                <p:cTn id="95" presetID="10" presetClass="entr" presetSubtype="0" fill="hold" nodeType="withEffect">
                                  <p:stCondLst>
                                    <p:cond delay="0"/>
                                  </p:stCondLst>
                                  <p:childTnLst>
                                    <p:set>
                                      <p:cBhvr>
                                        <p:cTn id="96" dur="1" fill="hold">
                                          <p:stCondLst>
                                            <p:cond delay="0"/>
                                          </p:stCondLst>
                                        </p:cTn>
                                        <p:tgtEl>
                                          <p:spTgt spid="59"/>
                                        </p:tgtEl>
                                        <p:attrNameLst>
                                          <p:attrName>style.visibility</p:attrName>
                                        </p:attrNameLst>
                                      </p:cBhvr>
                                      <p:to>
                                        <p:strVal val="visible"/>
                                      </p:to>
                                    </p:set>
                                    <p:animEffect transition="in" filter="fade">
                                      <p:cBhvr>
                                        <p:cTn id="97" dur="500"/>
                                        <p:tgtEl>
                                          <p:spTgt spid="59"/>
                                        </p:tgtEl>
                                      </p:cBhvr>
                                    </p:animEffect>
                                  </p:childTnLst>
                                </p:cTn>
                              </p:par>
                              <p:par>
                                <p:cTn id="98" presetID="10" presetClass="entr" presetSubtype="0" fill="hold" nodeType="withEffect">
                                  <p:stCondLst>
                                    <p:cond delay="0"/>
                                  </p:stCondLst>
                                  <p:childTnLst>
                                    <p:set>
                                      <p:cBhvr>
                                        <p:cTn id="99" dur="1" fill="hold">
                                          <p:stCondLst>
                                            <p:cond delay="0"/>
                                          </p:stCondLst>
                                        </p:cTn>
                                        <p:tgtEl>
                                          <p:spTgt spid="60"/>
                                        </p:tgtEl>
                                        <p:attrNameLst>
                                          <p:attrName>style.visibility</p:attrName>
                                        </p:attrNameLst>
                                      </p:cBhvr>
                                      <p:to>
                                        <p:strVal val="visible"/>
                                      </p:to>
                                    </p:set>
                                    <p:animEffect transition="in" filter="fade">
                                      <p:cBhvr>
                                        <p:cTn id="100" dur="500"/>
                                        <p:tgtEl>
                                          <p:spTgt spid="60"/>
                                        </p:tgtEl>
                                      </p:cBhvr>
                                    </p:animEffect>
                                  </p:childTnLst>
                                </p:cTn>
                              </p:par>
                              <p:par>
                                <p:cTn id="101" presetID="10" presetClass="entr" presetSubtype="0" fill="hold" nodeType="withEffect">
                                  <p:stCondLst>
                                    <p:cond delay="0"/>
                                  </p:stCondLst>
                                  <p:childTnLst>
                                    <p:set>
                                      <p:cBhvr>
                                        <p:cTn id="102" dur="1" fill="hold">
                                          <p:stCondLst>
                                            <p:cond delay="0"/>
                                          </p:stCondLst>
                                        </p:cTn>
                                        <p:tgtEl>
                                          <p:spTgt spid="61"/>
                                        </p:tgtEl>
                                        <p:attrNameLst>
                                          <p:attrName>style.visibility</p:attrName>
                                        </p:attrNameLst>
                                      </p:cBhvr>
                                      <p:to>
                                        <p:strVal val="visible"/>
                                      </p:to>
                                    </p:set>
                                    <p:animEffect transition="in" filter="fade">
                                      <p:cBhvr>
                                        <p:cTn id="103" dur="500"/>
                                        <p:tgtEl>
                                          <p:spTgt spid="61"/>
                                        </p:tgtEl>
                                      </p:cBhvr>
                                    </p:animEffect>
                                  </p:childTnLst>
                                </p:cTn>
                              </p:par>
                              <p:par>
                                <p:cTn id="104" presetID="10" presetClass="entr" presetSubtype="0" fill="hold" nodeType="withEffect">
                                  <p:stCondLst>
                                    <p:cond delay="0"/>
                                  </p:stCondLst>
                                  <p:childTnLst>
                                    <p:set>
                                      <p:cBhvr>
                                        <p:cTn id="105" dur="1" fill="hold">
                                          <p:stCondLst>
                                            <p:cond delay="0"/>
                                          </p:stCondLst>
                                        </p:cTn>
                                        <p:tgtEl>
                                          <p:spTgt spid="62"/>
                                        </p:tgtEl>
                                        <p:attrNameLst>
                                          <p:attrName>style.visibility</p:attrName>
                                        </p:attrNameLst>
                                      </p:cBhvr>
                                      <p:to>
                                        <p:strVal val="visible"/>
                                      </p:to>
                                    </p:set>
                                    <p:animEffect transition="in" filter="fade">
                                      <p:cBhvr>
                                        <p:cTn id="106" dur="500"/>
                                        <p:tgtEl>
                                          <p:spTgt spid="62"/>
                                        </p:tgtEl>
                                      </p:cBhvr>
                                    </p:animEffect>
                                  </p:childTnLst>
                                </p:cTn>
                              </p:par>
                              <p:par>
                                <p:cTn id="107" presetID="10" presetClass="entr" presetSubtype="0" fill="hold" nodeType="with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fade">
                                      <p:cBhvr>
                                        <p:cTn id="109" dur="500"/>
                                        <p:tgtEl>
                                          <p:spTgt spid="63"/>
                                        </p:tgtEl>
                                      </p:cBhvr>
                                    </p:animEffect>
                                  </p:childTnLst>
                                </p:cTn>
                              </p:par>
                              <p:par>
                                <p:cTn id="110" presetID="10" presetClass="entr" presetSubtype="0" fill="hold" nodeType="with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fade">
                                      <p:cBhvr>
                                        <p:cTn id="112" dur="500"/>
                                        <p:tgtEl>
                                          <p:spTgt spid="64"/>
                                        </p:tgtEl>
                                      </p:cBhvr>
                                    </p:animEffect>
                                  </p:childTnLst>
                                </p:cTn>
                              </p:par>
                              <p:par>
                                <p:cTn id="113" presetID="10" presetClass="entr" presetSubtype="0" fill="hold" nodeType="withEffect">
                                  <p:stCondLst>
                                    <p:cond delay="0"/>
                                  </p:stCondLst>
                                  <p:childTnLst>
                                    <p:set>
                                      <p:cBhvr>
                                        <p:cTn id="114" dur="1" fill="hold">
                                          <p:stCondLst>
                                            <p:cond delay="0"/>
                                          </p:stCondLst>
                                        </p:cTn>
                                        <p:tgtEl>
                                          <p:spTgt spid="65"/>
                                        </p:tgtEl>
                                        <p:attrNameLst>
                                          <p:attrName>style.visibility</p:attrName>
                                        </p:attrNameLst>
                                      </p:cBhvr>
                                      <p:to>
                                        <p:strVal val="visible"/>
                                      </p:to>
                                    </p:set>
                                    <p:animEffect transition="in" filter="fade">
                                      <p:cBhvr>
                                        <p:cTn id="115" dur="500"/>
                                        <p:tgtEl>
                                          <p:spTgt spid="65"/>
                                        </p:tgtEl>
                                      </p:cBhvr>
                                    </p:animEffect>
                                  </p:childTnLst>
                                </p:cTn>
                              </p:par>
                              <p:par>
                                <p:cTn id="116" presetID="10" presetClass="entr" presetSubtype="0" fill="hold" nodeType="withEffect">
                                  <p:stCondLst>
                                    <p:cond delay="0"/>
                                  </p:stCondLst>
                                  <p:childTnLst>
                                    <p:set>
                                      <p:cBhvr>
                                        <p:cTn id="117" dur="1" fill="hold">
                                          <p:stCondLst>
                                            <p:cond delay="0"/>
                                          </p:stCondLst>
                                        </p:cTn>
                                        <p:tgtEl>
                                          <p:spTgt spid="66"/>
                                        </p:tgtEl>
                                        <p:attrNameLst>
                                          <p:attrName>style.visibility</p:attrName>
                                        </p:attrNameLst>
                                      </p:cBhvr>
                                      <p:to>
                                        <p:strVal val="visible"/>
                                      </p:to>
                                    </p:set>
                                    <p:animEffect transition="in" filter="fade">
                                      <p:cBhvr>
                                        <p:cTn id="118" dur="500"/>
                                        <p:tgtEl>
                                          <p:spTgt spid="66"/>
                                        </p:tgtEl>
                                      </p:cBhvr>
                                    </p:animEffect>
                                  </p:childTnLst>
                                </p:cTn>
                              </p:par>
                              <p:par>
                                <p:cTn id="119" presetID="10" presetClass="entr" presetSubtype="0" fill="hold" nodeType="with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fade">
                                      <p:cBhvr>
                                        <p:cTn id="121" dur="500"/>
                                        <p:tgtEl>
                                          <p:spTgt spid="67"/>
                                        </p:tgtEl>
                                      </p:cBhvr>
                                    </p:animEffect>
                                  </p:childTnLst>
                                </p:cTn>
                              </p:par>
                              <p:par>
                                <p:cTn id="122" presetID="10" presetClass="entr" presetSubtype="0" fill="hold" nodeType="withEffect">
                                  <p:stCondLst>
                                    <p:cond delay="0"/>
                                  </p:stCondLst>
                                  <p:childTnLst>
                                    <p:set>
                                      <p:cBhvr>
                                        <p:cTn id="123" dur="1" fill="hold">
                                          <p:stCondLst>
                                            <p:cond delay="0"/>
                                          </p:stCondLst>
                                        </p:cTn>
                                        <p:tgtEl>
                                          <p:spTgt spid="68"/>
                                        </p:tgtEl>
                                        <p:attrNameLst>
                                          <p:attrName>style.visibility</p:attrName>
                                        </p:attrNameLst>
                                      </p:cBhvr>
                                      <p:to>
                                        <p:strVal val="visible"/>
                                      </p:to>
                                    </p:set>
                                    <p:animEffect transition="in" filter="fade">
                                      <p:cBhvr>
                                        <p:cTn id="124" dur="500"/>
                                        <p:tgtEl>
                                          <p:spTgt spid="68"/>
                                        </p:tgtEl>
                                      </p:cBhvr>
                                    </p:animEffect>
                                  </p:childTnLst>
                                </p:cTn>
                              </p:par>
                              <p:par>
                                <p:cTn id="125" presetID="10" presetClass="entr" presetSubtype="0" fill="hold" nodeType="withEffect">
                                  <p:stCondLst>
                                    <p:cond delay="0"/>
                                  </p:stCondLst>
                                  <p:childTnLst>
                                    <p:set>
                                      <p:cBhvr>
                                        <p:cTn id="126" dur="1" fill="hold">
                                          <p:stCondLst>
                                            <p:cond delay="0"/>
                                          </p:stCondLst>
                                        </p:cTn>
                                        <p:tgtEl>
                                          <p:spTgt spid="69"/>
                                        </p:tgtEl>
                                        <p:attrNameLst>
                                          <p:attrName>style.visibility</p:attrName>
                                        </p:attrNameLst>
                                      </p:cBhvr>
                                      <p:to>
                                        <p:strVal val="visible"/>
                                      </p:to>
                                    </p:set>
                                    <p:animEffect transition="in" filter="fade">
                                      <p:cBhvr>
                                        <p:cTn id="127" dur="500"/>
                                        <p:tgtEl>
                                          <p:spTgt spid="69"/>
                                        </p:tgtEl>
                                      </p:cBhvr>
                                    </p:animEffect>
                                  </p:childTnLst>
                                </p:cTn>
                              </p:par>
                              <p:par>
                                <p:cTn id="128" presetID="10" presetClass="entr" presetSubtype="0" fill="hold" nodeType="withEffect">
                                  <p:stCondLst>
                                    <p:cond delay="0"/>
                                  </p:stCondLst>
                                  <p:childTnLst>
                                    <p:set>
                                      <p:cBhvr>
                                        <p:cTn id="129" dur="1" fill="hold">
                                          <p:stCondLst>
                                            <p:cond delay="0"/>
                                          </p:stCondLst>
                                        </p:cTn>
                                        <p:tgtEl>
                                          <p:spTgt spid="75"/>
                                        </p:tgtEl>
                                        <p:attrNameLst>
                                          <p:attrName>style.visibility</p:attrName>
                                        </p:attrNameLst>
                                      </p:cBhvr>
                                      <p:to>
                                        <p:strVal val="visible"/>
                                      </p:to>
                                    </p:set>
                                    <p:animEffect transition="in" filter="fade">
                                      <p:cBhvr>
                                        <p:cTn id="130" dur="500"/>
                                        <p:tgtEl>
                                          <p:spTgt spid="75"/>
                                        </p:tgtEl>
                                      </p:cBhvr>
                                    </p:animEffect>
                                  </p:childTnLst>
                                </p:cTn>
                              </p:par>
                              <p:par>
                                <p:cTn id="131" presetID="10" presetClass="entr" presetSubtype="0" fill="hold" nodeType="withEffect">
                                  <p:stCondLst>
                                    <p:cond delay="0"/>
                                  </p:stCondLst>
                                  <p:childTnLst>
                                    <p:set>
                                      <p:cBhvr>
                                        <p:cTn id="132" dur="1" fill="hold">
                                          <p:stCondLst>
                                            <p:cond delay="0"/>
                                          </p:stCondLst>
                                        </p:cTn>
                                        <p:tgtEl>
                                          <p:spTgt spid="76"/>
                                        </p:tgtEl>
                                        <p:attrNameLst>
                                          <p:attrName>style.visibility</p:attrName>
                                        </p:attrNameLst>
                                      </p:cBhvr>
                                      <p:to>
                                        <p:strVal val="visible"/>
                                      </p:to>
                                    </p:set>
                                    <p:animEffect transition="in" filter="fade">
                                      <p:cBhvr>
                                        <p:cTn id="133" dur="500"/>
                                        <p:tgtEl>
                                          <p:spTgt spid="76"/>
                                        </p:tgtEl>
                                      </p:cBhvr>
                                    </p:animEffect>
                                  </p:childTnLst>
                                </p:cTn>
                              </p:par>
                              <p:par>
                                <p:cTn id="134" presetID="10" presetClass="entr" presetSubtype="0" fill="hold" nodeType="withEffect">
                                  <p:stCondLst>
                                    <p:cond delay="0"/>
                                  </p:stCondLst>
                                  <p:childTnLst>
                                    <p:set>
                                      <p:cBhvr>
                                        <p:cTn id="135" dur="1" fill="hold">
                                          <p:stCondLst>
                                            <p:cond delay="0"/>
                                          </p:stCondLst>
                                        </p:cTn>
                                        <p:tgtEl>
                                          <p:spTgt spid="77"/>
                                        </p:tgtEl>
                                        <p:attrNameLst>
                                          <p:attrName>style.visibility</p:attrName>
                                        </p:attrNameLst>
                                      </p:cBhvr>
                                      <p:to>
                                        <p:strVal val="visible"/>
                                      </p:to>
                                    </p:set>
                                    <p:animEffect transition="in" filter="fade">
                                      <p:cBhvr>
                                        <p:cTn id="136" dur="500"/>
                                        <p:tgtEl>
                                          <p:spTgt spid="77"/>
                                        </p:tgtEl>
                                      </p:cBhvr>
                                    </p:animEffect>
                                  </p:childTnLst>
                                </p:cTn>
                              </p:par>
                              <p:par>
                                <p:cTn id="137" presetID="10" presetClass="entr" presetSubtype="0" fill="hold" nodeType="withEffect">
                                  <p:stCondLst>
                                    <p:cond delay="0"/>
                                  </p:stCondLst>
                                  <p:childTnLst>
                                    <p:set>
                                      <p:cBhvr>
                                        <p:cTn id="138" dur="1" fill="hold">
                                          <p:stCondLst>
                                            <p:cond delay="0"/>
                                          </p:stCondLst>
                                        </p:cTn>
                                        <p:tgtEl>
                                          <p:spTgt spid="78"/>
                                        </p:tgtEl>
                                        <p:attrNameLst>
                                          <p:attrName>style.visibility</p:attrName>
                                        </p:attrNameLst>
                                      </p:cBhvr>
                                      <p:to>
                                        <p:strVal val="visible"/>
                                      </p:to>
                                    </p:set>
                                    <p:animEffect transition="in" filter="fade">
                                      <p:cBhvr>
                                        <p:cTn id="139" dur="500"/>
                                        <p:tgtEl>
                                          <p:spTgt spid="78"/>
                                        </p:tgtEl>
                                      </p:cBhvr>
                                    </p:animEffect>
                                  </p:childTnLst>
                                </p:cTn>
                              </p:par>
                              <p:par>
                                <p:cTn id="140" presetID="10" presetClass="entr" presetSubtype="0" fill="hold" nodeType="withEffect">
                                  <p:stCondLst>
                                    <p:cond delay="0"/>
                                  </p:stCondLst>
                                  <p:childTnLst>
                                    <p:set>
                                      <p:cBhvr>
                                        <p:cTn id="141" dur="1" fill="hold">
                                          <p:stCondLst>
                                            <p:cond delay="0"/>
                                          </p:stCondLst>
                                        </p:cTn>
                                        <p:tgtEl>
                                          <p:spTgt spid="84"/>
                                        </p:tgtEl>
                                        <p:attrNameLst>
                                          <p:attrName>style.visibility</p:attrName>
                                        </p:attrNameLst>
                                      </p:cBhvr>
                                      <p:to>
                                        <p:strVal val="visible"/>
                                      </p:to>
                                    </p:set>
                                    <p:animEffect transition="in" filter="fade">
                                      <p:cBhvr>
                                        <p:cTn id="142" dur="500"/>
                                        <p:tgtEl>
                                          <p:spTgt spid="84"/>
                                        </p:tgtEl>
                                      </p:cBhvr>
                                    </p:animEffect>
                                  </p:childTnLst>
                                </p:cTn>
                              </p:par>
                              <p:par>
                                <p:cTn id="143" presetID="10" presetClass="entr" presetSubtype="0" fill="hold" nodeType="withEffect">
                                  <p:stCondLst>
                                    <p:cond delay="0"/>
                                  </p:stCondLst>
                                  <p:childTnLst>
                                    <p:set>
                                      <p:cBhvr>
                                        <p:cTn id="144" dur="1" fill="hold">
                                          <p:stCondLst>
                                            <p:cond delay="0"/>
                                          </p:stCondLst>
                                        </p:cTn>
                                        <p:tgtEl>
                                          <p:spTgt spid="85"/>
                                        </p:tgtEl>
                                        <p:attrNameLst>
                                          <p:attrName>style.visibility</p:attrName>
                                        </p:attrNameLst>
                                      </p:cBhvr>
                                      <p:to>
                                        <p:strVal val="visible"/>
                                      </p:to>
                                    </p:set>
                                    <p:animEffect transition="in" filter="fade">
                                      <p:cBhvr>
                                        <p:cTn id="145" dur="500"/>
                                        <p:tgtEl>
                                          <p:spTgt spid="85"/>
                                        </p:tgtEl>
                                      </p:cBhvr>
                                    </p:animEffect>
                                  </p:childTnLst>
                                </p:cTn>
                              </p:par>
                              <p:par>
                                <p:cTn id="146" presetID="10" presetClass="entr" presetSubtype="0" fill="hold" nodeType="withEffect">
                                  <p:stCondLst>
                                    <p:cond delay="0"/>
                                  </p:stCondLst>
                                  <p:childTnLst>
                                    <p:set>
                                      <p:cBhvr>
                                        <p:cTn id="147" dur="1" fill="hold">
                                          <p:stCondLst>
                                            <p:cond delay="0"/>
                                          </p:stCondLst>
                                        </p:cTn>
                                        <p:tgtEl>
                                          <p:spTgt spid="86"/>
                                        </p:tgtEl>
                                        <p:attrNameLst>
                                          <p:attrName>style.visibility</p:attrName>
                                        </p:attrNameLst>
                                      </p:cBhvr>
                                      <p:to>
                                        <p:strVal val="visible"/>
                                      </p:to>
                                    </p:set>
                                    <p:animEffect transition="in" filter="fade">
                                      <p:cBhvr>
                                        <p:cTn id="148" dur="500"/>
                                        <p:tgtEl>
                                          <p:spTgt spid="86"/>
                                        </p:tgtEl>
                                      </p:cBhvr>
                                    </p:animEffect>
                                  </p:childTnLst>
                                </p:cTn>
                              </p:par>
                              <p:par>
                                <p:cTn id="149" presetID="10" presetClass="entr" presetSubtype="0" fill="hold" nodeType="withEffect">
                                  <p:stCondLst>
                                    <p:cond delay="0"/>
                                  </p:stCondLst>
                                  <p:childTnLst>
                                    <p:set>
                                      <p:cBhvr>
                                        <p:cTn id="150" dur="1" fill="hold">
                                          <p:stCondLst>
                                            <p:cond delay="0"/>
                                          </p:stCondLst>
                                        </p:cTn>
                                        <p:tgtEl>
                                          <p:spTgt spid="87"/>
                                        </p:tgtEl>
                                        <p:attrNameLst>
                                          <p:attrName>style.visibility</p:attrName>
                                        </p:attrNameLst>
                                      </p:cBhvr>
                                      <p:to>
                                        <p:strVal val="visible"/>
                                      </p:to>
                                    </p:set>
                                    <p:animEffect transition="in" filter="fade">
                                      <p:cBhvr>
                                        <p:cTn id="151" dur="500"/>
                                        <p:tgtEl>
                                          <p:spTgt spid="87"/>
                                        </p:tgtEl>
                                      </p:cBhvr>
                                    </p:animEffect>
                                  </p:childTnLst>
                                </p:cTn>
                              </p:par>
                              <p:par>
                                <p:cTn id="152" presetID="10" presetClass="entr" presetSubtype="0" fill="hold" nodeType="withEffect">
                                  <p:stCondLst>
                                    <p:cond delay="0"/>
                                  </p:stCondLst>
                                  <p:childTnLst>
                                    <p:set>
                                      <p:cBhvr>
                                        <p:cTn id="153" dur="1" fill="hold">
                                          <p:stCondLst>
                                            <p:cond delay="0"/>
                                          </p:stCondLst>
                                        </p:cTn>
                                        <p:tgtEl>
                                          <p:spTgt spid="93"/>
                                        </p:tgtEl>
                                        <p:attrNameLst>
                                          <p:attrName>style.visibility</p:attrName>
                                        </p:attrNameLst>
                                      </p:cBhvr>
                                      <p:to>
                                        <p:strVal val="visible"/>
                                      </p:to>
                                    </p:set>
                                    <p:animEffect transition="in" filter="fade">
                                      <p:cBhvr>
                                        <p:cTn id="154" dur="500"/>
                                        <p:tgtEl>
                                          <p:spTgt spid="93"/>
                                        </p:tgtEl>
                                      </p:cBhvr>
                                    </p:animEffect>
                                  </p:childTnLst>
                                </p:cTn>
                              </p:par>
                              <p:par>
                                <p:cTn id="155" presetID="10" presetClass="entr" presetSubtype="0" fill="hold" nodeType="withEffect">
                                  <p:stCondLst>
                                    <p:cond delay="0"/>
                                  </p:stCondLst>
                                  <p:childTnLst>
                                    <p:set>
                                      <p:cBhvr>
                                        <p:cTn id="156" dur="1" fill="hold">
                                          <p:stCondLst>
                                            <p:cond delay="0"/>
                                          </p:stCondLst>
                                        </p:cTn>
                                        <p:tgtEl>
                                          <p:spTgt spid="94"/>
                                        </p:tgtEl>
                                        <p:attrNameLst>
                                          <p:attrName>style.visibility</p:attrName>
                                        </p:attrNameLst>
                                      </p:cBhvr>
                                      <p:to>
                                        <p:strVal val="visible"/>
                                      </p:to>
                                    </p:set>
                                    <p:animEffect transition="in" filter="fade">
                                      <p:cBhvr>
                                        <p:cTn id="157" dur="500"/>
                                        <p:tgtEl>
                                          <p:spTgt spid="94"/>
                                        </p:tgtEl>
                                      </p:cBhvr>
                                    </p:animEffect>
                                  </p:childTnLst>
                                </p:cTn>
                              </p:par>
                              <p:par>
                                <p:cTn id="158" presetID="10" presetClass="entr" presetSubtype="0" fill="hold" nodeType="withEffect">
                                  <p:stCondLst>
                                    <p:cond delay="0"/>
                                  </p:stCondLst>
                                  <p:childTnLst>
                                    <p:set>
                                      <p:cBhvr>
                                        <p:cTn id="159" dur="1" fill="hold">
                                          <p:stCondLst>
                                            <p:cond delay="0"/>
                                          </p:stCondLst>
                                        </p:cTn>
                                        <p:tgtEl>
                                          <p:spTgt spid="95"/>
                                        </p:tgtEl>
                                        <p:attrNameLst>
                                          <p:attrName>style.visibility</p:attrName>
                                        </p:attrNameLst>
                                      </p:cBhvr>
                                      <p:to>
                                        <p:strVal val="visible"/>
                                      </p:to>
                                    </p:set>
                                    <p:animEffect transition="in" filter="fade">
                                      <p:cBhvr>
                                        <p:cTn id="160" dur="500"/>
                                        <p:tgtEl>
                                          <p:spTgt spid="95"/>
                                        </p:tgtEl>
                                      </p:cBhvr>
                                    </p:animEffect>
                                  </p:childTnLst>
                                </p:cTn>
                              </p:par>
                              <p:par>
                                <p:cTn id="161" presetID="10" presetClass="entr" presetSubtype="0" fill="hold" nodeType="withEffect">
                                  <p:stCondLst>
                                    <p:cond delay="0"/>
                                  </p:stCondLst>
                                  <p:childTnLst>
                                    <p:set>
                                      <p:cBhvr>
                                        <p:cTn id="162" dur="1" fill="hold">
                                          <p:stCondLst>
                                            <p:cond delay="0"/>
                                          </p:stCondLst>
                                        </p:cTn>
                                        <p:tgtEl>
                                          <p:spTgt spid="96"/>
                                        </p:tgtEl>
                                        <p:attrNameLst>
                                          <p:attrName>style.visibility</p:attrName>
                                        </p:attrNameLst>
                                      </p:cBhvr>
                                      <p:to>
                                        <p:strVal val="visible"/>
                                      </p:to>
                                    </p:set>
                                    <p:animEffect transition="in" filter="fade">
                                      <p:cBhvr>
                                        <p:cTn id="163" dur="500"/>
                                        <p:tgtEl>
                                          <p:spTgt spid="96"/>
                                        </p:tgtEl>
                                      </p:cBhvr>
                                    </p:animEffect>
                                  </p:childTnLst>
                                </p:cTn>
                              </p:par>
                              <p:par>
                                <p:cTn id="164" presetID="10" presetClass="entr" presetSubtype="0" fill="hold" nodeType="withEffect">
                                  <p:stCondLst>
                                    <p:cond delay="0"/>
                                  </p:stCondLst>
                                  <p:childTnLst>
                                    <p:set>
                                      <p:cBhvr>
                                        <p:cTn id="165" dur="1" fill="hold">
                                          <p:stCondLst>
                                            <p:cond delay="0"/>
                                          </p:stCondLst>
                                        </p:cTn>
                                        <p:tgtEl>
                                          <p:spTgt spid="102"/>
                                        </p:tgtEl>
                                        <p:attrNameLst>
                                          <p:attrName>style.visibility</p:attrName>
                                        </p:attrNameLst>
                                      </p:cBhvr>
                                      <p:to>
                                        <p:strVal val="visible"/>
                                      </p:to>
                                    </p:set>
                                    <p:animEffect transition="in" filter="fade">
                                      <p:cBhvr>
                                        <p:cTn id="166" dur="500"/>
                                        <p:tgtEl>
                                          <p:spTgt spid="102"/>
                                        </p:tgtEl>
                                      </p:cBhvr>
                                    </p:animEffect>
                                  </p:childTnLst>
                                </p:cTn>
                              </p:par>
                              <p:par>
                                <p:cTn id="167" presetID="10" presetClass="entr" presetSubtype="0" fill="hold" nodeType="withEffect">
                                  <p:stCondLst>
                                    <p:cond delay="0"/>
                                  </p:stCondLst>
                                  <p:childTnLst>
                                    <p:set>
                                      <p:cBhvr>
                                        <p:cTn id="168" dur="1" fill="hold">
                                          <p:stCondLst>
                                            <p:cond delay="0"/>
                                          </p:stCondLst>
                                        </p:cTn>
                                        <p:tgtEl>
                                          <p:spTgt spid="103"/>
                                        </p:tgtEl>
                                        <p:attrNameLst>
                                          <p:attrName>style.visibility</p:attrName>
                                        </p:attrNameLst>
                                      </p:cBhvr>
                                      <p:to>
                                        <p:strVal val="visible"/>
                                      </p:to>
                                    </p:set>
                                    <p:animEffect transition="in" filter="fade">
                                      <p:cBhvr>
                                        <p:cTn id="169" dur="500"/>
                                        <p:tgtEl>
                                          <p:spTgt spid="103"/>
                                        </p:tgtEl>
                                      </p:cBhvr>
                                    </p:animEffect>
                                  </p:childTnLst>
                                </p:cTn>
                              </p:par>
                              <p:par>
                                <p:cTn id="170" presetID="10" presetClass="entr" presetSubtype="0" fill="hold" nodeType="withEffect">
                                  <p:stCondLst>
                                    <p:cond delay="0"/>
                                  </p:stCondLst>
                                  <p:childTnLst>
                                    <p:set>
                                      <p:cBhvr>
                                        <p:cTn id="171" dur="1" fill="hold">
                                          <p:stCondLst>
                                            <p:cond delay="0"/>
                                          </p:stCondLst>
                                        </p:cTn>
                                        <p:tgtEl>
                                          <p:spTgt spid="104"/>
                                        </p:tgtEl>
                                        <p:attrNameLst>
                                          <p:attrName>style.visibility</p:attrName>
                                        </p:attrNameLst>
                                      </p:cBhvr>
                                      <p:to>
                                        <p:strVal val="visible"/>
                                      </p:to>
                                    </p:set>
                                    <p:animEffect transition="in" filter="fade">
                                      <p:cBhvr>
                                        <p:cTn id="172" dur="500"/>
                                        <p:tgtEl>
                                          <p:spTgt spid="104"/>
                                        </p:tgtEl>
                                      </p:cBhvr>
                                    </p:animEffect>
                                  </p:childTnLst>
                                </p:cTn>
                              </p:par>
                              <p:par>
                                <p:cTn id="173" presetID="10" presetClass="entr" presetSubtype="0" fill="hold" nodeType="withEffect">
                                  <p:stCondLst>
                                    <p:cond delay="0"/>
                                  </p:stCondLst>
                                  <p:childTnLst>
                                    <p:set>
                                      <p:cBhvr>
                                        <p:cTn id="174" dur="1" fill="hold">
                                          <p:stCondLst>
                                            <p:cond delay="0"/>
                                          </p:stCondLst>
                                        </p:cTn>
                                        <p:tgtEl>
                                          <p:spTgt spid="105"/>
                                        </p:tgtEl>
                                        <p:attrNameLst>
                                          <p:attrName>style.visibility</p:attrName>
                                        </p:attrNameLst>
                                      </p:cBhvr>
                                      <p:to>
                                        <p:strVal val="visible"/>
                                      </p:to>
                                    </p:set>
                                    <p:animEffect transition="in" filter="fade">
                                      <p:cBhvr>
                                        <p:cTn id="175" dur="500"/>
                                        <p:tgtEl>
                                          <p:spTgt spid="105"/>
                                        </p:tgtEl>
                                      </p:cBhvr>
                                    </p:animEffect>
                                  </p:childTnLst>
                                </p:cTn>
                              </p:par>
                              <p:par>
                                <p:cTn id="176" presetID="10" presetClass="entr" presetSubtype="0" fill="hold" nodeType="withEffect">
                                  <p:stCondLst>
                                    <p:cond delay="0"/>
                                  </p:stCondLst>
                                  <p:childTnLst>
                                    <p:set>
                                      <p:cBhvr>
                                        <p:cTn id="177" dur="1" fill="hold">
                                          <p:stCondLst>
                                            <p:cond delay="0"/>
                                          </p:stCondLst>
                                        </p:cTn>
                                        <p:tgtEl>
                                          <p:spTgt spid="112"/>
                                        </p:tgtEl>
                                        <p:attrNameLst>
                                          <p:attrName>style.visibility</p:attrName>
                                        </p:attrNameLst>
                                      </p:cBhvr>
                                      <p:to>
                                        <p:strVal val="visible"/>
                                      </p:to>
                                    </p:set>
                                    <p:animEffect transition="in" filter="fade">
                                      <p:cBhvr>
                                        <p:cTn id="178" dur="500"/>
                                        <p:tgtEl>
                                          <p:spTgt spid="112"/>
                                        </p:tgtEl>
                                      </p:cBhvr>
                                    </p:animEffect>
                                  </p:childTnLst>
                                </p:cTn>
                              </p:par>
                              <p:par>
                                <p:cTn id="179" presetID="10" presetClass="entr" presetSubtype="0" fill="hold" nodeType="withEffect">
                                  <p:stCondLst>
                                    <p:cond delay="0"/>
                                  </p:stCondLst>
                                  <p:childTnLst>
                                    <p:set>
                                      <p:cBhvr>
                                        <p:cTn id="180" dur="1" fill="hold">
                                          <p:stCondLst>
                                            <p:cond delay="0"/>
                                          </p:stCondLst>
                                        </p:cTn>
                                        <p:tgtEl>
                                          <p:spTgt spid="113"/>
                                        </p:tgtEl>
                                        <p:attrNameLst>
                                          <p:attrName>style.visibility</p:attrName>
                                        </p:attrNameLst>
                                      </p:cBhvr>
                                      <p:to>
                                        <p:strVal val="visible"/>
                                      </p:to>
                                    </p:set>
                                    <p:animEffect transition="in" filter="fade">
                                      <p:cBhvr>
                                        <p:cTn id="181" dur="500"/>
                                        <p:tgtEl>
                                          <p:spTgt spid="113"/>
                                        </p:tgtEl>
                                      </p:cBhvr>
                                    </p:animEffect>
                                  </p:childTnLst>
                                </p:cTn>
                              </p:par>
                              <p:par>
                                <p:cTn id="182" presetID="10" presetClass="entr" presetSubtype="0" fill="hold" nodeType="withEffect">
                                  <p:stCondLst>
                                    <p:cond delay="0"/>
                                  </p:stCondLst>
                                  <p:childTnLst>
                                    <p:set>
                                      <p:cBhvr>
                                        <p:cTn id="183" dur="1" fill="hold">
                                          <p:stCondLst>
                                            <p:cond delay="0"/>
                                          </p:stCondLst>
                                        </p:cTn>
                                        <p:tgtEl>
                                          <p:spTgt spid="114"/>
                                        </p:tgtEl>
                                        <p:attrNameLst>
                                          <p:attrName>style.visibility</p:attrName>
                                        </p:attrNameLst>
                                      </p:cBhvr>
                                      <p:to>
                                        <p:strVal val="visible"/>
                                      </p:to>
                                    </p:set>
                                    <p:animEffect transition="in" filter="fade">
                                      <p:cBhvr>
                                        <p:cTn id="184" dur="500"/>
                                        <p:tgtEl>
                                          <p:spTgt spid="114"/>
                                        </p:tgtEl>
                                      </p:cBhvr>
                                    </p:animEffect>
                                  </p:childTnLst>
                                </p:cTn>
                              </p:par>
                              <p:par>
                                <p:cTn id="185" presetID="10" presetClass="entr" presetSubtype="0" fill="hold" nodeType="withEffect">
                                  <p:stCondLst>
                                    <p:cond delay="0"/>
                                  </p:stCondLst>
                                  <p:childTnLst>
                                    <p:set>
                                      <p:cBhvr>
                                        <p:cTn id="186" dur="1" fill="hold">
                                          <p:stCondLst>
                                            <p:cond delay="0"/>
                                          </p:stCondLst>
                                        </p:cTn>
                                        <p:tgtEl>
                                          <p:spTgt spid="121"/>
                                        </p:tgtEl>
                                        <p:attrNameLst>
                                          <p:attrName>style.visibility</p:attrName>
                                        </p:attrNameLst>
                                      </p:cBhvr>
                                      <p:to>
                                        <p:strVal val="visible"/>
                                      </p:to>
                                    </p:set>
                                    <p:animEffect transition="in" filter="fade">
                                      <p:cBhvr>
                                        <p:cTn id="187" dur="500"/>
                                        <p:tgtEl>
                                          <p:spTgt spid="121"/>
                                        </p:tgtEl>
                                      </p:cBhvr>
                                    </p:animEffect>
                                  </p:childTnLst>
                                </p:cTn>
                              </p:par>
                              <p:par>
                                <p:cTn id="188" presetID="10" presetClass="entr" presetSubtype="0" fill="hold" nodeType="withEffect">
                                  <p:stCondLst>
                                    <p:cond delay="0"/>
                                  </p:stCondLst>
                                  <p:childTnLst>
                                    <p:set>
                                      <p:cBhvr>
                                        <p:cTn id="189" dur="1" fill="hold">
                                          <p:stCondLst>
                                            <p:cond delay="0"/>
                                          </p:stCondLst>
                                        </p:cTn>
                                        <p:tgtEl>
                                          <p:spTgt spid="122"/>
                                        </p:tgtEl>
                                        <p:attrNameLst>
                                          <p:attrName>style.visibility</p:attrName>
                                        </p:attrNameLst>
                                      </p:cBhvr>
                                      <p:to>
                                        <p:strVal val="visible"/>
                                      </p:to>
                                    </p:set>
                                    <p:animEffect transition="in" filter="fade">
                                      <p:cBhvr>
                                        <p:cTn id="190" dur="500"/>
                                        <p:tgtEl>
                                          <p:spTgt spid="122"/>
                                        </p:tgtEl>
                                      </p:cBhvr>
                                    </p:animEffect>
                                  </p:childTnLst>
                                </p:cTn>
                              </p:par>
                              <p:par>
                                <p:cTn id="191" presetID="10" presetClass="entr" presetSubtype="0" fill="hold" nodeType="withEffect">
                                  <p:stCondLst>
                                    <p:cond delay="0"/>
                                  </p:stCondLst>
                                  <p:childTnLst>
                                    <p:set>
                                      <p:cBhvr>
                                        <p:cTn id="192" dur="1" fill="hold">
                                          <p:stCondLst>
                                            <p:cond delay="0"/>
                                          </p:stCondLst>
                                        </p:cTn>
                                        <p:tgtEl>
                                          <p:spTgt spid="123"/>
                                        </p:tgtEl>
                                        <p:attrNameLst>
                                          <p:attrName>style.visibility</p:attrName>
                                        </p:attrNameLst>
                                      </p:cBhvr>
                                      <p:to>
                                        <p:strVal val="visible"/>
                                      </p:to>
                                    </p:set>
                                    <p:animEffect transition="in" filter="fade">
                                      <p:cBhvr>
                                        <p:cTn id="193" dur="500"/>
                                        <p:tgtEl>
                                          <p:spTgt spid="123"/>
                                        </p:tgtEl>
                                      </p:cBhvr>
                                    </p:animEffect>
                                  </p:childTnLst>
                                </p:cTn>
                              </p:par>
                              <p:par>
                                <p:cTn id="194" presetID="10" presetClass="entr" presetSubtype="0" fill="hold" nodeType="withEffect">
                                  <p:stCondLst>
                                    <p:cond delay="0"/>
                                  </p:stCondLst>
                                  <p:childTnLst>
                                    <p:set>
                                      <p:cBhvr>
                                        <p:cTn id="195" dur="1" fill="hold">
                                          <p:stCondLst>
                                            <p:cond delay="0"/>
                                          </p:stCondLst>
                                        </p:cTn>
                                        <p:tgtEl>
                                          <p:spTgt spid="8"/>
                                        </p:tgtEl>
                                        <p:attrNameLst>
                                          <p:attrName>style.visibility</p:attrName>
                                        </p:attrNameLst>
                                      </p:cBhvr>
                                      <p:to>
                                        <p:strVal val="visible"/>
                                      </p:to>
                                    </p:set>
                                    <p:animEffect transition="in" filter="fade">
                                      <p:cBhvr>
                                        <p:cTn id="196" dur="500"/>
                                        <p:tgtEl>
                                          <p:spTgt spid="8"/>
                                        </p:tgtEl>
                                      </p:cBhvr>
                                    </p:animEffect>
                                  </p:childTnLst>
                                </p:cTn>
                              </p:par>
                              <p:par>
                                <p:cTn id="197" presetID="10" presetClass="entr" presetSubtype="0" fill="hold" nodeType="withEffect">
                                  <p:stCondLst>
                                    <p:cond delay="0"/>
                                  </p:stCondLst>
                                  <p:childTnLst>
                                    <p:set>
                                      <p:cBhvr>
                                        <p:cTn id="198" dur="1" fill="hold">
                                          <p:stCondLst>
                                            <p:cond delay="0"/>
                                          </p:stCondLst>
                                        </p:cTn>
                                        <p:tgtEl>
                                          <p:spTgt spid="124"/>
                                        </p:tgtEl>
                                        <p:attrNameLst>
                                          <p:attrName>style.visibility</p:attrName>
                                        </p:attrNameLst>
                                      </p:cBhvr>
                                      <p:to>
                                        <p:strVal val="visible"/>
                                      </p:to>
                                    </p:set>
                                    <p:animEffect transition="in" filter="fade">
                                      <p:cBhvr>
                                        <p:cTn id="199" dur="500"/>
                                        <p:tgtEl>
                                          <p:spTgt spid="124"/>
                                        </p:tgtEl>
                                      </p:cBhvr>
                                    </p:animEffect>
                                  </p:childTnLst>
                                </p:cTn>
                              </p:par>
                              <p:par>
                                <p:cTn id="200" presetID="10" presetClass="entr" presetSubtype="0" fill="hold" nodeType="withEffect">
                                  <p:stCondLst>
                                    <p:cond delay="0"/>
                                  </p:stCondLst>
                                  <p:childTnLst>
                                    <p:set>
                                      <p:cBhvr>
                                        <p:cTn id="201" dur="1" fill="hold">
                                          <p:stCondLst>
                                            <p:cond delay="0"/>
                                          </p:stCondLst>
                                        </p:cTn>
                                        <p:tgtEl>
                                          <p:spTgt spid="125"/>
                                        </p:tgtEl>
                                        <p:attrNameLst>
                                          <p:attrName>style.visibility</p:attrName>
                                        </p:attrNameLst>
                                      </p:cBhvr>
                                      <p:to>
                                        <p:strVal val="visible"/>
                                      </p:to>
                                    </p:set>
                                    <p:animEffect transition="in" filter="fade">
                                      <p:cBhvr>
                                        <p:cTn id="202" dur="500"/>
                                        <p:tgtEl>
                                          <p:spTgt spid="125"/>
                                        </p:tgtEl>
                                      </p:cBhvr>
                                    </p:animEffect>
                                  </p:childTnLst>
                                </p:cTn>
                              </p:par>
                              <p:par>
                                <p:cTn id="203" presetID="10" presetClass="entr" presetSubtype="0" fill="hold" nodeType="withEffect">
                                  <p:stCondLst>
                                    <p:cond delay="0"/>
                                  </p:stCondLst>
                                  <p:childTnLst>
                                    <p:set>
                                      <p:cBhvr>
                                        <p:cTn id="204" dur="1" fill="hold">
                                          <p:stCondLst>
                                            <p:cond delay="0"/>
                                          </p:stCondLst>
                                        </p:cTn>
                                        <p:tgtEl>
                                          <p:spTgt spid="126"/>
                                        </p:tgtEl>
                                        <p:attrNameLst>
                                          <p:attrName>style.visibility</p:attrName>
                                        </p:attrNameLst>
                                      </p:cBhvr>
                                      <p:to>
                                        <p:strVal val="visible"/>
                                      </p:to>
                                    </p:set>
                                    <p:animEffect transition="in" filter="fade">
                                      <p:cBhvr>
                                        <p:cTn id="205" dur="500"/>
                                        <p:tgtEl>
                                          <p:spTgt spid="126"/>
                                        </p:tgtEl>
                                      </p:cBhvr>
                                    </p:animEffect>
                                  </p:childTnLst>
                                </p:cTn>
                              </p:par>
                              <p:par>
                                <p:cTn id="206" presetID="10" presetClass="entr" presetSubtype="0" fill="hold" nodeType="withEffect">
                                  <p:stCondLst>
                                    <p:cond delay="0"/>
                                  </p:stCondLst>
                                  <p:childTnLst>
                                    <p:set>
                                      <p:cBhvr>
                                        <p:cTn id="207" dur="1" fill="hold">
                                          <p:stCondLst>
                                            <p:cond delay="0"/>
                                          </p:stCondLst>
                                        </p:cTn>
                                        <p:tgtEl>
                                          <p:spTgt spid="127"/>
                                        </p:tgtEl>
                                        <p:attrNameLst>
                                          <p:attrName>style.visibility</p:attrName>
                                        </p:attrNameLst>
                                      </p:cBhvr>
                                      <p:to>
                                        <p:strVal val="visible"/>
                                      </p:to>
                                    </p:set>
                                    <p:animEffect transition="in" filter="fade">
                                      <p:cBhvr>
                                        <p:cTn id="208" dur="500"/>
                                        <p:tgtEl>
                                          <p:spTgt spid="127"/>
                                        </p:tgtEl>
                                      </p:cBhvr>
                                    </p:animEffect>
                                  </p:childTnLst>
                                </p:cTn>
                              </p:par>
                              <p:par>
                                <p:cTn id="209" presetID="10" presetClass="entr" presetSubtype="0" fill="hold" nodeType="withEffect">
                                  <p:stCondLst>
                                    <p:cond delay="0"/>
                                  </p:stCondLst>
                                  <p:childTnLst>
                                    <p:set>
                                      <p:cBhvr>
                                        <p:cTn id="210" dur="1" fill="hold">
                                          <p:stCondLst>
                                            <p:cond delay="0"/>
                                          </p:stCondLst>
                                        </p:cTn>
                                        <p:tgtEl>
                                          <p:spTgt spid="128"/>
                                        </p:tgtEl>
                                        <p:attrNameLst>
                                          <p:attrName>style.visibility</p:attrName>
                                        </p:attrNameLst>
                                      </p:cBhvr>
                                      <p:to>
                                        <p:strVal val="visible"/>
                                      </p:to>
                                    </p:set>
                                    <p:animEffect transition="in" filter="fade">
                                      <p:cBhvr>
                                        <p:cTn id="211" dur="500"/>
                                        <p:tgtEl>
                                          <p:spTgt spid="128"/>
                                        </p:tgtEl>
                                      </p:cBhvr>
                                    </p:animEffect>
                                  </p:childTnLst>
                                </p:cTn>
                              </p:par>
                              <p:par>
                                <p:cTn id="212" presetID="10" presetClass="entr" presetSubtype="0" fill="hold" nodeType="withEffect">
                                  <p:stCondLst>
                                    <p:cond delay="0"/>
                                  </p:stCondLst>
                                  <p:childTnLst>
                                    <p:set>
                                      <p:cBhvr>
                                        <p:cTn id="213" dur="1" fill="hold">
                                          <p:stCondLst>
                                            <p:cond delay="0"/>
                                          </p:stCondLst>
                                        </p:cTn>
                                        <p:tgtEl>
                                          <p:spTgt spid="130"/>
                                        </p:tgtEl>
                                        <p:attrNameLst>
                                          <p:attrName>style.visibility</p:attrName>
                                        </p:attrNameLst>
                                      </p:cBhvr>
                                      <p:to>
                                        <p:strVal val="visible"/>
                                      </p:to>
                                    </p:set>
                                    <p:animEffect transition="in" filter="fade">
                                      <p:cBhvr>
                                        <p:cTn id="214" dur="500"/>
                                        <p:tgtEl>
                                          <p:spTgt spid="130"/>
                                        </p:tgtEl>
                                      </p:cBhvr>
                                    </p:animEffect>
                                  </p:childTnLst>
                                </p:cTn>
                              </p:par>
                              <p:par>
                                <p:cTn id="215" presetID="10" presetClass="entr" presetSubtype="0" fill="hold" nodeType="withEffect">
                                  <p:stCondLst>
                                    <p:cond delay="0"/>
                                  </p:stCondLst>
                                  <p:childTnLst>
                                    <p:set>
                                      <p:cBhvr>
                                        <p:cTn id="216" dur="1" fill="hold">
                                          <p:stCondLst>
                                            <p:cond delay="0"/>
                                          </p:stCondLst>
                                        </p:cTn>
                                        <p:tgtEl>
                                          <p:spTgt spid="131"/>
                                        </p:tgtEl>
                                        <p:attrNameLst>
                                          <p:attrName>style.visibility</p:attrName>
                                        </p:attrNameLst>
                                      </p:cBhvr>
                                      <p:to>
                                        <p:strVal val="visible"/>
                                      </p:to>
                                    </p:set>
                                    <p:animEffect transition="in" filter="fade">
                                      <p:cBhvr>
                                        <p:cTn id="217" dur="500"/>
                                        <p:tgtEl>
                                          <p:spTgt spid="131"/>
                                        </p:tgtEl>
                                      </p:cBhvr>
                                    </p:animEffect>
                                  </p:childTnLst>
                                </p:cTn>
                              </p:par>
                              <p:par>
                                <p:cTn id="218" presetID="10" presetClass="entr" presetSubtype="0" fill="hold" nodeType="withEffect">
                                  <p:stCondLst>
                                    <p:cond delay="0"/>
                                  </p:stCondLst>
                                  <p:childTnLst>
                                    <p:set>
                                      <p:cBhvr>
                                        <p:cTn id="219" dur="1" fill="hold">
                                          <p:stCondLst>
                                            <p:cond delay="0"/>
                                          </p:stCondLst>
                                        </p:cTn>
                                        <p:tgtEl>
                                          <p:spTgt spid="132"/>
                                        </p:tgtEl>
                                        <p:attrNameLst>
                                          <p:attrName>style.visibility</p:attrName>
                                        </p:attrNameLst>
                                      </p:cBhvr>
                                      <p:to>
                                        <p:strVal val="visible"/>
                                      </p:to>
                                    </p:set>
                                    <p:animEffect transition="in" filter="fade">
                                      <p:cBhvr>
                                        <p:cTn id="220" dur="500"/>
                                        <p:tgtEl>
                                          <p:spTgt spid="132"/>
                                        </p:tgtEl>
                                      </p:cBhvr>
                                    </p:animEffect>
                                  </p:childTnLst>
                                </p:cTn>
                              </p:par>
                              <p:par>
                                <p:cTn id="221" presetID="10" presetClass="entr" presetSubtype="0" fill="hold" nodeType="withEffect">
                                  <p:stCondLst>
                                    <p:cond delay="0"/>
                                  </p:stCondLst>
                                  <p:childTnLst>
                                    <p:set>
                                      <p:cBhvr>
                                        <p:cTn id="222" dur="1" fill="hold">
                                          <p:stCondLst>
                                            <p:cond delay="0"/>
                                          </p:stCondLst>
                                        </p:cTn>
                                        <p:tgtEl>
                                          <p:spTgt spid="133"/>
                                        </p:tgtEl>
                                        <p:attrNameLst>
                                          <p:attrName>style.visibility</p:attrName>
                                        </p:attrNameLst>
                                      </p:cBhvr>
                                      <p:to>
                                        <p:strVal val="visible"/>
                                      </p:to>
                                    </p:set>
                                    <p:animEffect transition="in" filter="fade">
                                      <p:cBhvr>
                                        <p:cTn id="223" dur="500"/>
                                        <p:tgtEl>
                                          <p:spTgt spid="133"/>
                                        </p:tgtEl>
                                      </p:cBhvr>
                                    </p:animEffect>
                                  </p:childTnLst>
                                </p:cTn>
                              </p:par>
                              <p:par>
                                <p:cTn id="224" presetID="10" presetClass="entr" presetSubtype="0" fill="hold" nodeType="withEffect">
                                  <p:stCondLst>
                                    <p:cond delay="0"/>
                                  </p:stCondLst>
                                  <p:childTnLst>
                                    <p:set>
                                      <p:cBhvr>
                                        <p:cTn id="225" dur="1" fill="hold">
                                          <p:stCondLst>
                                            <p:cond delay="0"/>
                                          </p:stCondLst>
                                        </p:cTn>
                                        <p:tgtEl>
                                          <p:spTgt spid="134"/>
                                        </p:tgtEl>
                                        <p:attrNameLst>
                                          <p:attrName>style.visibility</p:attrName>
                                        </p:attrNameLst>
                                      </p:cBhvr>
                                      <p:to>
                                        <p:strVal val="visible"/>
                                      </p:to>
                                    </p:set>
                                    <p:animEffect transition="in" filter="fade">
                                      <p:cBhvr>
                                        <p:cTn id="226" dur="500"/>
                                        <p:tgtEl>
                                          <p:spTgt spid="134"/>
                                        </p:tgtEl>
                                      </p:cBhvr>
                                    </p:animEffect>
                                  </p:childTnLst>
                                </p:cTn>
                              </p:par>
                              <p:par>
                                <p:cTn id="227" presetID="10" presetClass="entr" presetSubtype="0" fill="hold" nodeType="withEffect">
                                  <p:stCondLst>
                                    <p:cond delay="0"/>
                                  </p:stCondLst>
                                  <p:childTnLst>
                                    <p:set>
                                      <p:cBhvr>
                                        <p:cTn id="228" dur="1" fill="hold">
                                          <p:stCondLst>
                                            <p:cond delay="0"/>
                                          </p:stCondLst>
                                        </p:cTn>
                                        <p:tgtEl>
                                          <p:spTgt spid="135"/>
                                        </p:tgtEl>
                                        <p:attrNameLst>
                                          <p:attrName>style.visibility</p:attrName>
                                        </p:attrNameLst>
                                      </p:cBhvr>
                                      <p:to>
                                        <p:strVal val="visible"/>
                                      </p:to>
                                    </p:set>
                                    <p:animEffect transition="in" filter="fade">
                                      <p:cBhvr>
                                        <p:cTn id="229" dur="500"/>
                                        <p:tgtEl>
                                          <p:spTgt spid="135"/>
                                        </p:tgtEl>
                                      </p:cBhvr>
                                    </p:animEffect>
                                  </p:childTnLst>
                                </p:cTn>
                              </p:par>
                              <p:par>
                                <p:cTn id="230" presetID="10" presetClass="entr" presetSubtype="0" fill="hold" nodeType="withEffect">
                                  <p:stCondLst>
                                    <p:cond delay="0"/>
                                  </p:stCondLst>
                                  <p:childTnLst>
                                    <p:set>
                                      <p:cBhvr>
                                        <p:cTn id="231" dur="1" fill="hold">
                                          <p:stCondLst>
                                            <p:cond delay="0"/>
                                          </p:stCondLst>
                                        </p:cTn>
                                        <p:tgtEl>
                                          <p:spTgt spid="136"/>
                                        </p:tgtEl>
                                        <p:attrNameLst>
                                          <p:attrName>style.visibility</p:attrName>
                                        </p:attrNameLst>
                                      </p:cBhvr>
                                      <p:to>
                                        <p:strVal val="visible"/>
                                      </p:to>
                                    </p:set>
                                    <p:animEffect transition="in" filter="fade">
                                      <p:cBhvr>
                                        <p:cTn id="232" dur="500"/>
                                        <p:tgtEl>
                                          <p:spTgt spid="136"/>
                                        </p:tgtEl>
                                      </p:cBhvr>
                                    </p:animEffect>
                                  </p:childTnLst>
                                </p:cTn>
                              </p:par>
                              <p:par>
                                <p:cTn id="233" presetID="10" presetClass="entr" presetSubtype="0" fill="hold" nodeType="withEffect">
                                  <p:stCondLst>
                                    <p:cond delay="0"/>
                                  </p:stCondLst>
                                  <p:childTnLst>
                                    <p:set>
                                      <p:cBhvr>
                                        <p:cTn id="234" dur="1" fill="hold">
                                          <p:stCondLst>
                                            <p:cond delay="0"/>
                                          </p:stCondLst>
                                        </p:cTn>
                                        <p:tgtEl>
                                          <p:spTgt spid="137"/>
                                        </p:tgtEl>
                                        <p:attrNameLst>
                                          <p:attrName>style.visibility</p:attrName>
                                        </p:attrNameLst>
                                      </p:cBhvr>
                                      <p:to>
                                        <p:strVal val="visible"/>
                                      </p:to>
                                    </p:set>
                                    <p:animEffect transition="in" filter="fade">
                                      <p:cBhvr>
                                        <p:cTn id="235" dur="500"/>
                                        <p:tgtEl>
                                          <p:spTgt spid="137"/>
                                        </p:tgtEl>
                                      </p:cBhvr>
                                    </p:animEffect>
                                  </p:childTnLst>
                                </p:cTn>
                              </p:par>
                              <p:par>
                                <p:cTn id="236" presetID="10" presetClass="entr" presetSubtype="0" fill="hold" nodeType="withEffect">
                                  <p:stCondLst>
                                    <p:cond delay="0"/>
                                  </p:stCondLst>
                                  <p:childTnLst>
                                    <p:set>
                                      <p:cBhvr>
                                        <p:cTn id="237" dur="1" fill="hold">
                                          <p:stCondLst>
                                            <p:cond delay="0"/>
                                          </p:stCondLst>
                                        </p:cTn>
                                        <p:tgtEl>
                                          <p:spTgt spid="138"/>
                                        </p:tgtEl>
                                        <p:attrNameLst>
                                          <p:attrName>style.visibility</p:attrName>
                                        </p:attrNameLst>
                                      </p:cBhvr>
                                      <p:to>
                                        <p:strVal val="visible"/>
                                      </p:to>
                                    </p:set>
                                    <p:animEffect transition="in" filter="fade">
                                      <p:cBhvr>
                                        <p:cTn id="238" dur="500"/>
                                        <p:tgtEl>
                                          <p:spTgt spid="138"/>
                                        </p:tgtEl>
                                      </p:cBhvr>
                                    </p:animEffect>
                                  </p:childTnLst>
                                </p:cTn>
                              </p:par>
                              <p:par>
                                <p:cTn id="239" presetID="10" presetClass="entr" presetSubtype="0" fill="hold" nodeType="withEffect">
                                  <p:stCondLst>
                                    <p:cond delay="0"/>
                                  </p:stCondLst>
                                  <p:childTnLst>
                                    <p:set>
                                      <p:cBhvr>
                                        <p:cTn id="240" dur="1" fill="hold">
                                          <p:stCondLst>
                                            <p:cond delay="0"/>
                                          </p:stCondLst>
                                        </p:cTn>
                                        <p:tgtEl>
                                          <p:spTgt spid="139"/>
                                        </p:tgtEl>
                                        <p:attrNameLst>
                                          <p:attrName>style.visibility</p:attrName>
                                        </p:attrNameLst>
                                      </p:cBhvr>
                                      <p:to>
                                        <p:strVal val="visible"/>
                                      </p:to>
                                    </p:set>
                                    <p:animEffect transition="in" filter="fade">
                                      <p:cBhvr>
                                        <p:cTn id="241" dur="500"/>
                                        <p:tgtEl>
                                          <p:spTgt spid="139"/>
                                        </p:tgtEl>
                                      </p:cBhvr>
                                    </p:animEffect>
                                  </p:childTnLst>
                                </p:cTn>
                              </p:par>
                              <p:par>
                                <p:cTn id="242" presetID="10" presetClass="entr" presetSubtype="0" fill="hold" nodeType="withEffect">
                                  <p:stCondLst>
                                    <p:cond delay="0"/>
                                  </p:stCondLst>
                                  <p:childTnLst>
                                    <p:set>
                                      <p:cBhvr>
                                        <p:cTn id="243" dur="1" fill="hold">
                                          <p:stCondLst>
                                            <p:cond delay="0"/>
                                          </p:stCondLst>
                                        </p:cTn>
                                        <p:tgtEl>
                                          <p:spTgt spid="140"/>
                                        </p:tgtEl>
                                        <p:attrNameLst>
                                          <p:attrName>style.visibility</p:attrName>
                                        </p:attrNameLst>
                                      </p:cBhvr>
                                      <p:to>
                                        <p:strVal val="visible"/>
                                      </p:to>
                                    </p:set>
                                    <p:animEffect transition="in" filter="fade">
                                      <p:cBhvr>
                                        <p:cTn id="244" dur="500"/>
                                        <p:tgtEl>
                                          <p:spTgt spid="140"/>
                                        </p:tgtEl>
                                      </p:cBhvr>
                                    </p:animEffect>
                                  </p:childTnLst>
                                </p:cTn>
                              </p:par>
                              <p:par>
                                <p:cTn id="245" presetID="10" presetClass="entr" presetSubtype="0" fill="hold" nodeType="withEffect">
                                  <p:stCondLst>
                                    <p:cond delay="0"/>
                                  </p:stCondLst>
                                  <p:childTnLst>
                                    <p:set>
                                      <p:cBhvr>
                                        <p:cTn id="246" dur="1" fill="hold">
                                          <p:stCondLst>
                                            <p:cond delay="0"/>
                                          </p:stCondLst>
                                        </p:cTn>
                                        <p:tgtEl>
                                          <p:spTgt spid="141"/>
                                        </p:tgtEl>
                                        <p:attrNameLst>
                                          <p:attrName>style.visibility</p:attrName>
                                        </p:attrNameLst>
                                      </p:cBhvr>
                                      <p:to>
                                        <p:strVal val="visible"/>
                                      </p:to>
                                    </p:set>
                                    <p:animEffect transition="in" filter="fade">
                                      <p:cBhvr>
                                        <p:cTn id="247" dur="500"/>
                                        <p:tgtEl>
                                          <p:spTgt spid="141"/>
                                        </p:tgtEl>
                                      </p:cBhvr>
                                    </p:animEffect>
                                  </p:childTnLst>
                                </p:cTn>
                              </p:par>
                              <p:par>
                                <p:cTn id="248" presetID="10" presetClass="entr" presetSubtype="0" fill="hold" nodeType="withEffect">
                                  <p:stCondLst>
                                    <p:cond delay="0"/>
                                  </p:stCondLst>
                                  <p:childTnLst>
                                    <p:set>
                                      <p:cBhvr>
                                        <p:cTn id="249" dur="1" fill="hold">
                                          <p:stCondLst>
                                            <p:cond delay="0"/>
                                          </p:stCondLst>
                                        </p:cTn>
                                        <p:tgtEl>
                                          <p:spTgt spid="142"/>
                                        </p:tgtEl>
                                        <p:attrNameLst>
                                          <p:attrName>style.visibility</p:attrName>
                                        </p:attrNameLst>
                                      </p:cBhvr>
                                      <p:to>
                                        <p:strVal val="visible"/>
                                      </p:to>
                                    </p:set>
                                    <p:animEffect transition="in" filter="fade">
                                      <p:cBhvr>
                                        <p:cTn id="250" dur="500"/>
                                        <p:tgtEl>
                                          <p:spTgt spid="142"/>
                                        </p:tgtEl>
                                      </p:cBhvr>
                                    </p:animEffect>
                                  </p:childTnLst>
                                </p:cTn>
                              </p:par>
                              <p:par>
                                <p:cTn id="251" presetID="10" presetClass="entr" presetSubtype="0" fill="hold" nodeType="withEffect">
                                  <p:stCondLst>
                                    <p:cond delay="0"/>
                                  </p:stCondLst>
                                  <p:childTnLst>
                                    <p:set>
                                      <p:cBhvr>
                                        <p:cTn id="252" dur="1" fill="hold">
                                          <p:stCondLst>
                                            <p:cond delay="0"/>
                                          </p:stCondLst>
                                        </p:cTn>
                                        <p:tgtEl>
                                          <p:spTgt spid="143"/>
                                        </p:tgtEl>
                                        <p:attrNameLst>
                                          <p:attrName>style.visibility</p:attrName>
                                        </p:attrNameLst>
                                      </p:cBhvr>
                                      <p:to>
                                        <p:strVal val="visible"/>
                                      </p:to>
                                    </p:set>
                                    <p:animEffect transition="in" filter="fade">
                                      <p:cBhvr>
                                        <p:cTn id="253" dur="500"/>
                                        <p:tgtEl>
                                          <p:spTgt spid="143"/>
                                        </p:tgtEl>
                                      </p:cBhvr>
                                    </p:animEffect>
                                  </p:childTnLst>
                                </p:cTn>
                              </p:par>
                              <p:par>
                                <p:cTn id="254" presetID="10" presetClass="entr" presetSubtype="0" fill="hold" nodeType="withEffect">
                                  <p:stCondLst>
                                    <p:cond delay="0"/>
                                  </p:stCondLst>
                                  <p:childTnLst>
                                    <p:set>
                                      <p:cBhvr>
                                        <p:cTn id="255" dur="1" fill="hold">
                                          <p:stCondLst>
                                            <p:cond delay="0"/>
                                          </p:stCondLst>
                                        </p:cTn>
                                        <p:tgtEl>
                                          <p:spTgt spid="144"/>
                                        </p:tgtEl>
                                        <p:attrNameLst>
                                          <p:attrName>style.visibility</p:attrName>
                                        </p:attrNameLst>
                                      </p:cBhvr>
                                      <p:to>
                                        <p:strVal val="visible"/>
                                      </p:to>
                                    </p:set>
                                    <p:animEffect transition="in" filter="fade">
                                      <p:cBhvr>
                                        <p:cTn id="256" dur="500"/>
                                        <p:tgtEl>
                                          <p:spTgt spid="144"/>
                                        </p:tgtEl>
                                      </p:cBhvr>
                                    </p:animEffect>
                                  </p:childTnLst>
                                </p:cTn>
                              </p:par>
                              <p:par>
                                <p:cTn id="257" presetID="10" presetClass="entr" presetSubtype="0" fill="hold" nodeType="withEffect">
                                  <p:stCondLst>
                                    <p:cond delay="0"/>
                                  </p:stCondLst>
                                  <p:childTnLst>
                                    <p:set>
                                      <p:cBhvr>
                                        <p:cTn id="258" dur="1" fill="hold">
                                          <p:stCondLst>
                                            <p:cond delay="0"/>
                                          </p:stCondLst>
                                        </p:cTn>
                                        <p:tgtEl>
                                          <p:spTgt spid="145"/>
                                        </p:tgtEl>
                                        <p:attrNameLst>
                                          <p:attrName>style.visibility</p:attrName>
                                        </p:attrNameLst>
                                      </p:cBhvr>
                                      <p:to>
                                        <p:strVal val="visible"/>
                                      </p:to>
                                    </p:set>
                                    <p:animEffect transition="in" filter="fade">
                                      <p:cBhvr>
                                        <p:cTn id="259" dur="500"/>
                                        <p:tgtEl>
                                          <p:spTgt spid="145"/>
                                        </p:tgtEl>
                                      </p:cBhvr>
                                    </p:animEffect>
                                  </p:childTnLst>
                                </p:cTn>
                              </p:par>
                              <p:par>
                                <p:cTn id="260" presetID="10" presetClass="entr" presetSubtype="0" fill="hold" nodeType="withEffect">
                                  <p:stCondLst>
                                    <p:cond delay="0"/>
                                  </p:stCondLst>
                                  <p:childTnLst>
                                    <p:set>
                                      <p:cBhvr>
                                        <p:cTn id="261" dur="1" fill="hold">
                                          <p:stCondLst>
                                            <p:cond delay="0"/>
                                          </p:stCondLst>
                                        </p:cTn>
                                        <p:tgtEl>
                                          <p:spTgt spid="146"/>
                                        </p:tgtEl>
                                        <p:attrNameLst>
                                          <p:attrName>style.visibility</p:attrName>
                                        </p:attrNameLst>
                                      </p:cBhvr>
                                      <p:to>
                                        <p:strVal val="visible"/>
                                      </p:to>
                                    </p:set>
                                    <p:animEffect transition="in" filter="fade">
                                      <p:cBhvr>
                                        <p:cTn id="262" dur="500"/>
                                        <p:tgtEl>
                                          <p:spTgt spid="146"/>
                                        </p:tgtEl>
                                      </p:cBhvr>
                                    </p:animEffect>
                                  </p:childTnLst>
                                </p:cTn>
                              </p:par>
                              <p:par>
                                <p:cTn id="263" presetID="10" presetClass="entr" presetSubtype="0" fill="hold" nodeType="withEffect">
                                  <p:stCondLst>
                                    <p:cond delay="0"/>
                                  </p:stCondLst>
                                  <p:childTnLst>
                                    <p:set>
                                      <p:cBhvr>
                                        <p:cTn id="264" dur="1" fill="hold">
                                          <p:stCondLst>
                                            <p:cond delay="0"/>
                                          </p:stCondLst>
                                        </p:cTn>
                                        <p:tgtEl>
                                          <p:spTgt spid="147"/>
                                        </p:tgtEl>
                                        <p:attrNameLst>
                                          <p:attrName>style.visibility</p:attrName>
                                        </p:attrNameLst>
                                      </p:cBhvr>
                                      <p:to>
                                        <p:strVal val="visible"/>
                                      </p:to>
                                    </p:set>
                                    <p:animEffect transition="in" filter="fade">
                                      <p:cBhvr>
                                        <p:cTn id="265" dur="500"/>
                                        <p:tgtEl>
                                          <p:spTgt spid="147"/>
                                        </p:tgtEl>
                                      </p:cBhvr>
                                    </p:animEffect>
                                  </p:childTnLst>
                                </p:cTn>
                              </p:par>
                              <p:par>
                                <p:cTn id="266" presetID="10" presetClass="entr" presetSubtype="0" fill="hold" nodeType="withEffect">
                                  <p:stCondLst>
                                    <p:cond delay="0"/>
                                  </p:stCondLst>
                                  <p:childTnLst>
                                    <p:set>
                                      <p:cBhvr>
                                        <p:cTn id="267" dur="1" fill="hold">
                                          <p:stCondLst>
                                            <p:cond delay="0"/>
                                          </p:stCondLst>
                                        </p:cTn>
                                        <p:tgtEl>
                                          <p:spTgt spid="148"/>
                                        </p:tgtEl>
                                        <p:attrNameLst>
                                          <p:attrName>style.visibility</p:attrName>
                                        </p:attrNameLst>
                                      </p:cBhvr>
                                      <p:to>
                                        <p:strVal val="visible"/>
                                      </p:to>
                                    </p:set>
                                    <p:animEffect transition="in" filter="fade">
                                      <p:cBhvr>
                                        <p:cTn id="268" dur="500"/>
                                        <p:tgtEl>
                                          <p:spTgt spid="148"/>
                                        </p:tgtEl>
                                      </p:cBhvr>
                                    </p:animEffect>
                                  </p:childTnLst>
                                </p:cTn>
                              </p:par>
                              <p:par>
                                <p:cTn id="269" presetID="10" presetClass="entr" presetSubtype="0" fill="hold" nodeType="withEffect">
                                  <p:stCondLst>
                                    <p:cond delay="0"/>
                                  </p:stCondLst>
                                  <p:childTnLst>
                                    <p:set>
                                      <p:cBhvr>
                                        <p:cTn id="270" dur="1" fill="hold">
                                          <p:stCondLst>
                                            <p:cond delay="0"/>
                                          </p:stCondLst>
                                        </p:cTn>
                                        <p:tgtEl>
                                          <p:spTgt spid="149"/>
                                        </p:tgtEl>
                                        <p:attrNameLst>
                                          <p:attrName>style.visibility</p:attrName>
                                        </p:attrNameLst>
                                      </p:cBhvr>
                                      <p:to>
                                        <p:strVal val="visible"/>
                                      </p:to>
                                    </p:set>
                                    <p:animEffect transition="in" filter="fade">
                                      <p:cBhvr>
                                        <p:cTn id="271" dur="500"/>
                                        <p:tgtEl>
                                          <p:spTgt spid="149"/>
                                        </p:tgtEl>
                                      </p:cBhvr>
                                    </p:animEffect>
                                  </p:childTnLst>
                                </p:cTn>
                              </p:par>
                              <p:par>
                                <p:cTn id="272" presetID="10" presetClass="entr" presetSubtype="0" fill="hold" nodeType="withEffect">
                                  <p:stCondLst>
                                    <p:cond delay="0"/>
                                  </p:stCondLst>
                                  <p:childTnLst>
                                    <p:set>
                                      <p:cBhvr>
                                        <p:cTn id="273" dur="1" fill="hold">
                                          <p:stCondLst>
                                            <p:cond delay="0"/>
                                          </p:stCondLst>
                                        </p:cTn>
                                        <p:tgtEl>
                                          <p:spTgt spid="151"/>
                                        </p:tgtEl>
                                        <p:attrNameLst>
                                          <p:attrName>style.visibility</p:attrName>
                                        </p:attrNameLst>
                                      </p:cBhvr>
                                      <p:to>
                                        <p:strVal val="visible"/>
                                      </p:to>
                                    </p:set>
                                    <p:animEffect transition="in" filter="fade">
                                      <p:cBhvr>
                                        <p:cTn id="274" dur="500"/>
                                        <p:tgtEl>
                                          <p:spTgt spid="151"/>
                                        </p:tgtEl>
                                      </p:cBhvr>
                                    </p:animEffect>
                                  </p:childTnLst>
                                </p:cTn>
                              </p:par>
                              <p:par>
                                <p:cTn id="275" presetID="10" presetClass="entr" presetSubtype="0" fill="hold" nodeType="withEffect">
                                  <p:stCondLst>
                                    <p:cond delay="0"/>
                                  </p:stCondLst>
                                  <p:childTnLst>
                                    <p:set>
                                      <p:cBhvr>
                                        <p:cTn id="276" dur="1" fill="hold">
                                          <p:stCondLst>
                                            <p:cond delay="0"/>
                                          </p:stCondLst>
                                        </p:cTn>
                                        <p:tgtEl>
                                          <p:spTgt spid="152"/>
                                        </p:tgtEl>
                                        <p:attrNameLst>
                                          <p:attrName>style.visibility</p:attrName>
                                        </p:attrNameLst>
                                      </p:cBhvr>
                                      <p:to>
                                        <p:strVal val="visible"/>
                                      </p:to>
                                    </p:set>
                                    <p:animEffect transition="in" filter="fade">
                                      <p:cBhvr>
                                        <p:cTn id="277" dur="500"/>
                                        <p:tgtEl>
                                          <p:spTgt spid="152"/>
                                        </p:tgtEl>
                                      </p:cBhvr>
                                    </p:animEffect>
                                  </p:childTnLst>
                                </p:cTn>
                              </p:par>
                              <p:par>
                                <p:cTn id="278" presetID="10" presetClass="entr" presetSubtype="0" fill="hold" nodeType="withEffect">
                                  <p:stCondLst>
                                    <p:cond delay="0"/>
                                  </p:stCondLst>
                                  <p:childTnLst>
                                    <p:set>
                                      <p:cBhvr>
                                        <p:cTn id="279" dur="1" fill="hold">
                                          <p:stCondLst>
                                            <p:cond delay="0"/>
                                          </p:stCondLst>
                                        </p:cTn>
                                        <p:tgtEl>
                                          <p:spTgt spid="153"/>
                                        </p:tgtEl>
                                        <p:attrNameLst>
                                          <p:attrName>style.visibility</p:attrName>
                                        </p:attrNameLst>
                                      </p:cBhvr>
                                      <p:to>
                                        <p:strVal val="visible"/>
                                      </p:to>
                                    </p:set>
                                    <p:animEffect transition="in" filter="fade">
                                      <p:cBhvr>
                                        <p:cTn id="280" dur="500"/>
                                        <p:tgtEl>
                                          <p:spTgt spid="153"/>
                                        </p:tgtEl>
                                      </p:cBhvr>
                                    </p:animEffect>
                                  </p:childTnLst>
                                </p:cTn>
                              </p:par>
                              <p:par>
                                <p:cTn id="281" presetID="10" presetClass="entr" presetSubtype="0" fill="hold" nodeType="withEffect">
                                  <p:stCondLst>
                                    <p:cond delay="0"/>
                                  </p:stCondLst>
                                  <p:childTnLst>
                                    <p:set>
                                      <p:cBhvr>
                                        <p:cTn id="282" dur="1" fill="hold">
                                          <p:stCondLst>
                                            <p:cond delay="0"/>
                                          </p:stCondLst>
                                        </p:cTn>
                                        <p:tgtEl>
                                          <p:spTgt spid="154"/>
                                        </p:tgtEl>
                                        <p:attrNameLst>
                                          <p:attrName>style.visibility</p:attrName>
                                        </p:attrNameLst>
                                      </p:cBhvr>
                                      <p:to>
                                        <p:strVal val="visible"/>
                                      </p:to>
                                    </p:set>
                                    <p:animEffect transition="in" filter="fade">
                                      <p:cBhvr>
                                        <p:cTn id="283" dur="500"/>
                                        <p:tgtEl>
                                          <p:spTgt spid="154"/>
                                        </p:tgtEl>
                                      </p:cBhvr>
                                    </p:animEffect>
                                  </p:childTnLst>
                                </p:cTn>
                              </p:par>
                              <p:par>
                                <p:cTn id="284" presetID="10" presetClass="entr" presetSubtype="0" fill="hold" nodeType="withEffect">
                                  <p:stCondLst>
                                    <p:cond delay="0"/>
                                  </p:stCondLst>
                                  <p:childTnLst>
                                    <p:set>
                                      <p:cBhvr>
                                        <p:cTn id="285" dur="1" fill="hold">
                                          <p:stCondLst>
                                            <p:cond delay="0"/>
                                          </p:stCondLst>
                                        </p:cTn>
                                        <p:tgtEl>
                                          <p:spTgt spid="155"/>
                                        </p:tgtEl>
                                        <p:attrNameLst>
                                          <p:attrName>style.visibility</p:attrName>
                                        </p:attrNameLst>
                                      </p:cBhvr>
                                      <p:to>
                                        <p:strVal val="visible"/>
                                      </p:to>
                                    </p:set>
                                    <p:animEffect transition="in" filter="fade">
                                      <p:cBhvr>
                                        <p:cTn id="286" dur="500"/>
                                        <p:tgtEl>
                                          <p:spTgt spid="155"/>
                                        </p:tgtEl>
                                      </p:cBhvr>
                                    </p:animEffect>
                                  </p:childTnLst>
                                </p:cTn>
                              </p:par>
                              <p:par>
                                <p:cTn id="287" presetID="10" presetClass="entr" presetSubtype="0" fill="hold" nodeType="withEffect">
                                  <p:stCondLst>
                                    <p:cond delay="0"/>
                                  </p:stCondLst>
                                  <p:childTnLst>
                                    <p:set>
                                      <p:cBhvr>
                                        <p:cTn id="288" dur="1" fill="hold">
                                          <p:stCondLst>
                                            <p:cond delay="0"/>
                                          </p:stCondLst>
                                        </p:cTn>
                                        <p:tgtEl>
                                          <p:spTgt spid="156"/>
                                        </p:tgtEl>
                                        <p:attrNameLst>
                                          <p:attrName>style.visibility</p:attrName>
                                        </p:attrNameLst>
                                      </p:cBhvr>
                                      <p:to>
                                        <p:strVal val="visible"/>
                                      </p:to>
                                    </p:set>
                                    <p:animEffect transition="in" filter="fade">
                                      <p:cBhvr>
                                        <p:cTn id="289" dur="500"/>
                                        <p:tgtEl>
                                          <p:spTgt spid="156"/>
                                        </p:tgtEl>
                                      </p:cBhvr>
                                    </p:animEffect>
                                  </p:childTnLst>
                                </p:cTn>
                              </p:par>
                              <p:par>
                                <p:cTn id="290" presetID="10" presetClass="entr" presetSubtype="0" fill="hold" nodeType="withEffect">
                                  <p:stCondLst>
                                    <p:cond delay="0"/>
                                  </p:stCondLst>
                                  <p:childTnLst>
                                    <p:set>
                                      <p:cBhvr>
                                        <p:cTn id="291" dur="1" fill="hold">
                                          <p:stCondLst>
                                            <p:cond delay="0"/>
                                          </p:stCondLst>
                                        </p:cTn>
                                        <p:tgtEl>
                                          <p:spTgt spid="158"/>
                                        </p:tgtEl>
                                        <p:attrNameLst>
                                          <p:attrName>style.visibility</p:attrName>
                                        </p:attrNameLst>
                                      </p:cBhvr>
                                      <p:to>
                                        <p:strVal val="visible"/>
                                      </p:to>
                                    </p:set>
                                    <p:animEffect transition="in" filter="fade">
                                      <p:cBhvr>
                                        <p:cTn id="292" dur="500"/>
                                        <p:tgtEl>
                                          <p:spTgt spid="158"/>
                                        </p:tgtEl>
                                      </p:cBhvr>
                                    </p:animEffect>
                                  </p:childTnLst>
                                </p:cTn>
                              </p:par>
                              <p:par>
                                <p:cTn id="293" presetID="10" presetClass="entr" presetSubtype="0" fill="hold" nodeType="withEffect">
                                  <p:stCondLst>
                                    <p:cond delay="0"/>
                                  </p:stCondLst>
                                  <p:childTnLst>
                                    <p:set>
                                      <p:cBhvr>
                                        <p:cTn id="294" dur="1" fill="hold">
                                          <p:stCondLst>
                                            <p:cond delay="0"/>
                                          </p:stCondLst>
                                        </p:cTn>
                                        <p:tgtEl>
                                          <p:spTgt spid="159"/>
                                        </p:tgtEl>
                                        <p:attrNameLst>
                                          <p:attrName>style.visibility</p:attrName>
                                        </p:attrNameLst>
                                      </p:cBhvr>
                                      <p:to>
                                        <p:strVal val="visible"/>
                                      </p:to>
                                    </p:set>
                                    <p:animEffect transition="in" filter="fade">
                                      <p:cBhvr>
                                        <p:cTn id="295" dur="500"/>
                                        <p:tgtEl>
                                          <p:spTgt spid="159"/>
                                        </p:tgtEl>
                                      </p:cBhvr>
                                    </p:animEffect>
                                  </p:childTnLst>
                                </p:cTn>
                              </p:par>
                              <p:par>
                                <p:cTn id="296" presetID="10" presetClass="entr" presetSubtype="0" fill="hold" nodeType="withEffect">
                                  <p:stCondLst>
                                    <p:cond delay="0"/>
                                  </p:stCondLst>
                                  <p:childTnLst>
                                    <p:set>
                                      <p:cBhvr>
                                        <p:cTn id="297" dur="1" fill="hold">
                                          <p:stCondLst>
                                            <p:cond delay="0"/>
                                          </p:stCondLst>
                                        </p:cTn>
                                        <p:tgtEl>
                                          <p:spTgt spid="160"/>
                                        </p:tgtEl>
                                        <p:attrNameLst>
                                          <p:attrName>style.visibility</p:attrName>
                                        </p:attrNameLst>
                                      </p:cBhvr>
                                      <p:to>
                                        <p:strVal val="visible"/>
                                      </p:to>
                                    </p:set>
                                    <p:animEffect transition="in" filter="fade">
                                      <p:cBhvr>
                                        <p:cTn id="298" dur="500"/>
                                        <p:tgtEl>
                                          <p:spTgt spid="160"/>
                                        </p:tgtEl>
                                      </p:cBhvr>
                                    </p:animEffect>
                                  </p:childTnLst>
                                </p:cTn>
                              </p:par>
                              <p:par>
                                <p:cTn id="299" presetID="10" presetClass="entr" presetSubtype="0" fill="hold" nodeType="withEffect">
                                  <p:stCondLst>
                                    <p:cond delay="0"/>
                                  </p:stCondLst>
                                  <p:childTnLst>
                                    <p:set>
                                      <p:cBhvr>
                                        <p:cTn id="300" dur="1" fill="hold">
                                          <p:stCondLst>
                                            <p:cond delay="0"/>
                                          </p:stCondLst>
                                        </p:cTn>
                                        <p:tgtEl>
                                          <p:spTgt spid="161"/>
                                        </p:tgtEl>
                                        <p:attrNameLst>
                                          <p:attrName>style.visibility</p:attrName>
                                        </p:attrNameLst>
                                      </p:cBhvr>
                                      <p:to>
                                        <p:strVal val="visible"/>
                                      </p:to>
                                    </p:set>
                                    <p:animEffect transition="in" filter="fade">
                                      <p:cBhvr>
                                        <p:cTn id="301" dur="500"/>
                                        <p:tgtEl>
                                          <p:spTgt spid="161"/>
                                        </p:tgtEl>
                                      </p:cBhvr>
                                    </p:animEffect>
                                  </p:childTnLst>
                                </p:cTn>
                              </p:par>
                              <p:par>
                                <p:cTn id="302" presetID="10" presetClass="entr" presetSubtype="0" fill="hold" nodeType="withEffect">
                                  <p:stCondLst>
                                    <p:cond delay="0"/>
                                  </p:stCondLst>
                                  <p:childTnLst>
                                    <p:set>
                                      <p:cBhvr>
                                        <p:cTn id="303" dur="1" fill="hold">
                                          <p:stCondLst>
                                            <p:cond delay="0"/>
                                          </p:stCondLst>
                                        </p:cTn>
                                        <p:tgtEl>
                                          <p:spTgt spid="162"/>
                                        </p:tgtEl>
                                        <p:attrNameLst>
                                          <p:attrName>style.visibility</p:attrName>
                                        </p:attrNameLst>
                                      </p:cBhvr>
                                      <p:to>
                                        <p:strVal val="visible"/>
                                      </p:to>
                                    </p:set>
                                    <p:animEffect transition="in" filter="fade">
                                      <p:cBhvr>
                                        <p:cTn id="304" dur="500"/>
                                        <p:tgtEl>
                                          <p:spTgt spid="162"/>
                                        </p:tgtEl>
                                      </p:cBhvr>
                                    </p:animEffect>
                                  </p:childTnLst>
                                </p:cTn>
                              </p:par>
                              <p:par>
                                <p:cTn id="305" presetID="10" presetClass="entr" presetSubtype="0" fill="hold" nodeType="withEffect">
                                  <p:stCondLst>
                                    <p:cond delay="0"/>
                                  </p:stCondLst>
                                  <p:childTnLst>
                                    <p:set>
                                      <p:cBhvr>
                                        <p:cTn id="306" dur="1" fill="hold">
                                          <p:stCondLst>
                                            <p:cond delay="0"/>
                                          </p:stCondLst>
                                        </p:cTn>
                                        <p:tgtEl>
                                          <p:spTgt spid="163"/>
                                        </p:tgtEl>
                                        <p:attrNameLst>
                                          <p:attrName>style.visibility</p:attrName>
                                        </p:attrNameLst>
                                      </p:cBhvr>
                                      <p:to>
                                        <p:strVal val="visible"/>
                                      </p:to>
                                    </p:set>
                                    <p:animEffect transition="in" filter="fade">
                                      <p:cBhvr>
                                        <p:cTn id="307" dur="500"/>
                                        <p:tgtEl>
                                          <p:spTgt spid="163"/>
                                        </p:tgtEl>
                                      </p:cBhvr>
                                    </p:animEffect>
                                  </p:childTnLst>
                                </p:cTn>
                              </p:par>
                              <p:par>
                                <p:cTn id="308" presetID="10" presetClass="entr" presetSubtype="0" fill="hold" nodeType="withEffect">
                                  <p:stCondLst>
                                    <p:cond delay="0"/>
                                  </p:stCondLst>
                                  <p:childTnLst>
                                    <p:set>
                                      <p:cBhvr>
                                        <p:cTn id="309" dur="1" fill="hold">
                                          <p:stCondLst>
                                            <p:cond delay="0"/>
                                          </p:stCondLst>
                                        </p:cTn>
                                        <p:tgtEl>
                                          <p:spTgt spid="164"/>
                                        </p:tgtEl>
                                        <p:attrNameLst>
                                          <p:attrName>style.visibility</p:attrName>
                                        </p:attrNameLst>
                                      </p:cBhvr>
                                      <p:to>
                                        <p:strVal val="visible"/>
                                      </p:to>
                                    </p:set>
                                    <p:animEffect transition="in" filter="fade">
                                      <p:cBhvr>
                                        <p:cTn id="310" dur="500"/>
                                        <p:tgtEl>
                                          <p:spTgt spid="164"/>
                                        </p:tgtEl>
                                      </p:cBhvr>
                                    </p:animEffect>
                                  </p:childTnLst>
                                </p:cTn>
                              </p:par>
                              <p:par>
                                <p:cTn id="311" presetID="10" presetClass="entr" presetSubtype="0" fill="hold" nodeType="withEffect">
                                  <p:stCondLst>
                                    <p:cond delay="0"/>
                                  </p:stCondLst>
                                  <p:childTnLst>
                                    <p:set>
                                      <p:cBhvr>
                                        <p:cTn id="312" dur="1" fill="hold">
                                          <p:stCondLst>
                                            <p:cond delay="0"/>
                                          </p:stCondLst>
                                        </p:cTn>
                                        <p:tgtEl>
                                          <p:spTgt spid="165"/>
                                        </p:tgtEl>
                                        <p:attrNameLst>
                                          <p:attrName>style.visibility</p:attrName>
                                        </p:attrNameLst>
                                      </p:cBhvr>
                                      <p:to>
                                        <p:strVal val="visible"/>
                                      </p:to>
                                    </p:set>
                                    <p:animEffect transition="in" filter="fade">
                                      <p:cBhvr>
                                        <p:cTn id="313" dur="500"/>
                                        <p:tgtEl>
                                          <p:spTgt spid="165"/>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66"/>
                                        </p:tgtEl>
                                        <p:attrNameLst>
                                          <p:attrName>style.visibility</p:attrName>
                                        </p:attrNameLst>
                                      </p:cBhvr>
                                      <p:to>
                                        <p:strVal val="visible"/>
                                      </p:to>
                                    </p:set>
                                    <p:animEffect transition="in" filter="fade">
                                      <p:cBhvr>
                                        <p:cTn id="316" dur="500"/>
                                        <p:tgtEl>
                                          <p:spTgt spid="166"/>
                                        </p:tgtEl>
                                      </p:cBhvr>
                                    </p:animEffect>
                                  </p:childTnLst>
                                </p:cTn>
                              </p:par>
                              <p:par>
                                <p:cTn id="317" presetID="10" presetClass="entr" presetSubtype="0" fill="hold" nodeType="withEffect">
                                  <p:stCondLst>
                                    <p:cond delay="0"/>
                                  </p:stCondLst>
                                  <p:childTnLst>
                                    <p:set>
                                      <p:cBhvr>
                                        <p:cTn id="318" dur="1" fill="hold">
                                          <p:stCondLst>
                                            <p:cond delay="0"/>
                                          </p:stCondLst>
                                        </p:cTn>
                                        <p:tgtEl>
                                          <p:spTgt spid="168"/>
                                        </p:tgtEl>
                                        <p:attrNameLst>
                                          <p:attrName>style.visibility</p:attrName>
                                        </p:attrNameLst>
                                      </p:cBhvr>
                                      <p:to>
                                        <p:strVal val="visible"/>
                                      </p:to>
                                    </p:set>
                                    <p:animEffect transition="in" filter="fade">
                                      <p:cBhvr>
                                        <p:cTn id="319" dur="500"/>
                                        <p:tgtEl>
                                          <p:spTgt spid="168"/>
                                        </p:tgtEl>
                                      </p:cBhvr>
                                    </p:animEffect>
                                  </p:childTnLst>
                                </p:cTn>
                              </p:par>
                              <p:par>
                                <p:cTn id="320" presetID="10" presetClass="entr" presetSubtype="0" fill="hold" nodeType="withEffect">
                                  <p:stCondLst>
                                    <p:cond delay="0"/>
                                  </p:stCondLst>
                                  <p:childTnLst>
                                    <p:set>
                                      <p:cBhvr>
                                        <p:cTn id="321" dur="1" fill="hold">
                                          <p:stCondLst>
                                            <p:cond delay="0"/>
                                          </p:stCondLst>
                                        </p:cTn>
                                        <p:tgtEl>
                                          <p:spTgt spid="171"/>
                                        </p:tgtEl>
                                        <p:attrNameLst>
                                          <p:attrName>style.visibility</p:attrName>
                                        </p:attrNameLst>
                                      </p:cBhvr>
                                      <p:to>
                                        <p:strVal val="visible"/>
                                      </p:to>
                                    </p:set>
                                    <p:animEffect transition="in" filter="fade">
                                      <p:cBhvr>
                                        <p:cTn id="322" dur="500"/>
                                        <p:tgtEl>
                                          <p:spTgt spid="171"/>
                                        </p:tgtEl>
                                      </p:cBhvr>
                                    </p:animEffect>
                                  </p:childTnLst>
                                </p:cTn>
                              </p:par>
                              <p:par>
                                <p:cTn id="323" presetID="10" presetClass="entr" presetSubtype="0" fill="hold" nodeType="withEffect">
                                  <p:stCondLst>
                                    <p:cond delay="0"/>
                                  </p:stCondLst>
                                  <p:childTnLst>
                                    <p:set>
                                      <p:cBhvr>
                                        <p:cTn id="324" dur="1" fill="hold">
                                          <p:stCondLst>
                                            <p:cond delay="0"/>
                                          </p:stCondLst>
                                        </p:cTn>
                                        <p:tgtEl>
                                          <p:spTgt spid="172"/>
                                        </p:tgtEl>
                                        <p:attrNameLst>
                                          <p:attrName>style.visibility</p:attrName>
                                        </p:attrNameLst>
                                      </p:cBhvr>
                                      <p:to>
                                        <p:strVal val="visible"/>
                                      </p:to>
                                    </p:set>
                                    <p:animEffect transition="in" filter="fade">
                                      <p:cBhvr>
                                        <p:cTn id="325" dur="500"/>
                                        <p:tgtEl>
                                          <p:spTgt spid="172"/>
                                        </p:tgtEl>
                                      </p:cBhvr>
                                    </p:animEffect>
                                  </p:childTnLst>
                                </p:cTn>
                              </p:par>
                              <p:par>
                                <p:cTn id="326" presetID="10" presetClass="entr" presetSubtype="0" fill="hold" nodeType="withEffect">
                                  <p:stCondLst>
                                    <p:cond delay="0"/>
                                  </p:stCondLst>
                                  <p:childTnLst>
                                    <p:set>
                                      <p:cBhvr>
                                        <p:cTn id="327" dur="1" fill="hold">
                                          <p:stCondLst>
                                            <p:cond delay="0"/>
                                          </p:stCondLst>
                                        </p:cTn>
                                        <p:tgtEl>
                                          <p:spTgt spid="173"/>
                                        </p:tgtEl>
                                        <p:attrNameLst>
                                          <p:attrName>style.visibility</p:attrName>
                                        </p:attrNameLst>
                                      </p:cBhvr>
                                      <p:to>
                                        <p:strVal val="visible"/>
                                      </p:to>
                                    </p:set>
                                    <p:animEffect transition="in" filter="fade">
                                      <p:cBhvr>
                                        <p:cTn id="328" dur="500"/>
                                        <p:tgtEl>
                                          <p:spTgt spid="173"/>
                                        </p:tgtEl>
                                      </p:cBhvr>
                                    </p:animEffect>
                                  </p:childTnLst>
                                </p:cTn>
                              </p:par>
                              <p:par>
                                <p:cTn id="329" presetID="10" presetClass="entr" presetSubtype="0" fill="hold" nodeType="withEffect">
                                  <p:stCondLst>
                                    <p:cond delay="0"/>
                                  </p:stCondLst>
                                  <p:childTnLst>
                                    <p:set>
                                      <p:cBhvr>
                                        <p:cTn id="330" dur="1" fill="hold">
                                          <p:stCondLst>
                                            <p:cond delay="0"/>
                                          </p:stCondLst>
                                        </p:cTn>
                                        <p:tgtEl>
                                          <p:spTgt spid="174"/>
                                        </p:tgtEl>
                                        <p:attrNameLst>
                                          <p:attrName>style.visibility</p:attrName>
                                        </p:attrNameLst>
                                      </p:cBhvr>
                                      <p:to>
                                        <p:strVal val="visible"/>
                                      </p:to>
                                    </p:set>
                                    <p:animEffect transition="in" filter="fade">
                                      <p:cBhvr>
                                        <p:cTn id="331" dur="500"/>
                                        <p:tgtEl>
                                          <p:spTgt spid="174"/>
                                        </p:tgtEl>
                                      </p:cBhvr>
                                    </p:animEffect>
                                  </p:childTnLst>
                                </p:cTn>
                              </p:par>
                              <p:par>
                                <p:cTn id="332" presetID="10" presetClass="entr" presetSubtype="0" fill="hold" nodeType="withEffect">
                                  <p:stCondLst>
                                    <p:cond delay="0"/>
                                  </p:stCondLst>
                                  <p:childTnLst>
                                    <p:set>
                                      <p:cBhvr>
                                        <p:cTn id="333" dur="1" fill="hold">
                                          <p:stCondLst>
                                            <p:cond delay="0"/>
                                          </p:stCondLst>
                                        </p:cTn>
                                        <p:tgtEl>
                                          <p:spTgt spid="176"/>
                                        </p:tgtEl>
                                        <p:attrNameLst>
                                          <p:attrName>style.visibility</p:attrName>
                                        </p:attrNameLst>
                                      </p:cBhvr>
                                      <p:to>
                                        <p:strVal val="visible"/>
                                      </p:to>
                                    </p:set>
                                    <p:animEffect transition="in" filter="fade">
                                      <p:cBhvr>
                                        <p:cTn id="334" dur="500"/>
                                        <p:tgtEl>
                                          <p:spTgt spid="176"/>
                                        </p:tgtEl>
                                      </p:cBhvr>
                                    </p:animEffect>
                                  </p:childTnLst>
                                </p:cTn>
                              </p:par>
                              <p:par>
                                <p:cTn id="335" presetID="10" presetClass="entr" presetSubtype="0" fill="hold" nodeType="withEffect">
                                  <p:stCondLst>
                                    <p:cond delay="0"/>
                                  </p:stCondLst>
                                  <p:childTnLst>
                                    <p:set>
                                      <p:cBhvr>
                                        <p:cTn id="336" dur="1" fill="hold">
                                          <p:stCondLst>
                                            <p:cond delay="0"/>
                                          </p:stCondLst>
                                        </p:cTn>
                                        <p:tgtEl>
                                          <p:spTgt spid="177"/>
                                        </p:tgtEl>
                                        <p:attrNameLst>
                                          <p:attrName>style.visibility</p:attrName>
                                        </p:attrNameLst>
                                      </p:cBhvr>
                                      <p:to>
                                        <p:strVal val="visible"/>
                                      </p:to>
                                    </p:set>
                                    <p:animEffect transition="in" filter="fade">
                                      <p:cBhvr>
                                        <p:cTn id="337" dur="500"/>
                                        <p:tgtEl>
                                          <p:spTgt spid="177"/>
                                        </p:tgtEl>
                                      </p:cBhvr>
                                    </p:animEffect>
                                  </p:childTnLst>
                                </p:cTn>
                              </p:par>
                              <p:par>
                                <p:cTn id="338" presetID="10" presetClass="entr" presetSubtype="0" fill="hold" nodeType="withEffect">
                                  <p:stCondLst>
                                    <p:cond delay="0"/>
                                  </p:stCondLst>
                                  <p:childTnLst>
                                    <p:set>
                                      <p:cBhvr>
                                        <p:cTn id="339" dur="1" fill="hold">
                                          <p:stCondLst>
                                            <p:cond delay="0"/>
                                          </p:stCondLst>
                                        </p:cTn>
                                        <p:tgtEl>
                                          <p:spTgt spid="179"/>
                                        </p:tgtEl>
                                        <p:attrNameLst>
                                          <p:attrName>style.visibility</p:attrName>
                                        </p:attrNameLst>
                                      </p:cBhvr>
                                      <p:to>
                                        <p:strVal val="visible"/>
                                      </p:to>
                                    </p:set>
                                    <p:animEffect transition="in" filter="fade">
                                      <p:cBhvr>
                                        <p:cTn id="340" dur="500"/>
                                        <p:tgtEl>
                                          <p:spTgt spid="179"/>
                                        </p:tgtEl>
                                      </p:cBhvr>
                                    </p:animEffect>
                                  </p:childTnLst>
                                </p:cTn>
                              </p:par>
                              <p:par>
                                <p:cTn id="341" presetID="10" presetClass="entr" presetSubtype="0" fill="hold" nodeType="withEffect">
                                  <p:stCondLst>
                                    <p:cond delay="0"/>
                                  </p:stCondLst>
                                  <p:childTnLst>
                                    <p:set>
                                      <p:cBhvr>
                                        <p:cTn id="342" dur="1" fill="hold">
                                          <p:stCondLst>
                                            <p:cond delay="0"/>
                                          </p:stCondLst>
                                        </p:cTn>
                                        <p:tgtEl>
                                          <p:spTgt spid="180"/>
                                        </p:tgtEl>
                                        <p:attrNameLst>
                                          <p:attrName>style.visibility</p:attrName>
                                        </p:attrNameLst>
                                      </p:cBhvr>
                                      <p:to>
                                        <p:strVal val="visible"/>
                                      </p:to>
                                    </p:set>
                                    <p:animEffect transition="in" filter="fade">
                                      <p:cBhvr>
                                        <p:cTn id="343" dur="500"/>
                                        <p:tgtEl>
                                          <p:spTgt spid="180"/>
                                        </p:tgtEl>
                                      </p:cBhvr>
                                    </p:animEffect>
                                  </p:childTnLst>
                                </p:cTn>
                              </p:par>
                              <p:par>
                                <p:cTn id="344" presetID="10" presetClass="entr" presetSubtype="0" fill="hold" nodeType="withEffect">
                                  <p:stCondLst>
                                    <p:cond delay="0"/>
                                  </p:stCondLst>
                                  <p:childTnLst>
                                    <p:set>
                                      <p:cBhvr>
                                        <p:cTn id="345" dur="1" fill="hold">
                                          <p:stCondLst>
                                            <p:cond delay="0"/>
                                          </p:stCondLst>
                                        </p:cTn>
                                        <p:tgtEl>
                                          <p:spTgt spid="182"/>
                                        </p:tgtEl>
                                        <p:attrNameLst>
                                          <p:attrName>style.visibility</p:attrName>
                                        </p:attrNameLst>
                                      </p:cBhvr>
                                      <p:to>
                                        <p:strVal val="visible"/>
                                      </p:to>
                                    </p:set>
                                    <p:animEffect transition="in" filter="fade">
                                      <p:cBhvr>
                                        <p:cTn id="346" dur="500"/>
                                        <p:tgtEl>
                                          <p:spTgt spid="182"/>
                                        </p:tgtEl>
                                      </p:cBhvr>
                                    </p:animEffect>
                                  </p:childTnLst>
                                </p:cTn>
                              </p:par>
                              <p:par>
                                <p:cTn id="347" presetID="10" presetClass="entr" presetSubtype="0" fill="hold" nodeType="withEffect">
                                  <p:stCondLst>
                                    <p:cond delay="0"/>
                                  </p:stCondLst>
                                  <p:childTnLst>
                                    <p:set>
                                      <p:cBhvr>
                                        <p:cTn id="348" dur="1" fill="hold">
                                          <p:stCondLst>
                                            <p:cond delay="0"/>
                                          </p:stCondLst>
                                        </p:cTn>
                                        <p:tgtEl>
                                          <p:spTgt spid="183"/>
                                        </p:tgtEl>
                                        <p:attrNameLst>
                                          <p:attrName>style.visibility</p:attrName>
                                        </p:attrNameLst>
                                      </p:cBhvr>
                                      <p:to>
                                        <p:strVal val="visible"/>
                                      </p:to>
                                    </p:set>
                                    <p:animEffect transition="in" filter="fade">
                                      <p:cBhvr>
                                        <p:cTn id="349" dur="500"/>
                                        <p:tgtEl>
                                          <p:spTgt spid="183"/>
                                        </p:tgtEl>
                                      </p:cBhvr>
                                    </p:animEffect>
                                  </p:childTnLst>
                                </p:cTn>
                              </p:par>
                              <p:par>
                                <p:cTn id="350" presetID="10" presetClass="entr" presetSubtype="0" fill="hold" nodeType="withEffect">
                                  <p:stCondLst>
                                    <p:cond delay="0"/>
                                  </p:stCondLst>
                                  <p:childTnLst>
                                    <p:set>
                                      <p:cBhvr>
                                        <p:cTn id="351" dur="1" fill="hold">
                                          <p:stCondLst>
                                            <p:cond delay="0"/>
                                          </p:stCondLst>
                                        </p:cTn>
                                        <p:tgtEl>
                                          <p:spTgt spid="185"/>
                                        </p:tgtEl>
                                        <p:attrNameLst>
                                          <p:attrName>style.visibility</p:attrName>
                                        </p:attrNameLst>
                                      </p:cBhvr>
                                      <p:to>
                                        <p:strVal val="visible"/>
                                      </p:to>
                                    </p:set>
                                    <p:animEffect transition="in" filter="fade">
                                      <p:cBhvr>
                                        <p:cTn id="352" dur="500"/>
                                        <p:tgtEl>
                                          <p:spTgt spid="185"/>
                                        </p:tgtEl>
                                      </p:cBhvr>
                                    </p:animEffect>
                                  </p:childTnLst>
                                </p:cTn>
                              </p:par>
                              <p:par>
                                <p:cTn id="353" presetID="10" presetClass="entr" presetSubtype="0" fill="hold" nodeType="withEffect">
                                  <p:stCondLst>
                                    <p:cond delay="0"/>
                                  </p:stCondLst>
                                  <p:childTnLst>
                                    <p:set>
                                      <p:cBhvr>
                                        <p:cTn id="354" dur="1" fill="hold">
                                          <p:stCondLst>
                                            <p:cond delay="0"/>
                                          </p:stCondLst>
                                        </p:cTn>
                                        <p:tgtEl>
                                          <p:spTgt spid="186"/>
                                        </p:tgtEl>
                                        <p:attrNameLst>
                                          <p:attrName>style.visibility</p:attrName>
                                        </p:attrNameLst>
                                      </p:cBhvr>
                                      <p:to>
                                        <p:strVal val="visible"/>
                                      </p:to>
                                    </p:set>
                                    <p:animEffect transition="in" filter="fade">
                                      <p:cBhvr>
                                        <p:cTn id="355" dur="500"/>
                                        <p:tgtEl>
                                          <p:spTgt spid="186"/>
                                        </p:tgtEl>
                                      </p:cBhvr>
                                    </p:animEffect>
                                  </p:childTnLst>
                                </p:cTn>
                              </p:par>
                              <p:par>
                                <p:cTn id="356" presetID="10" presetClass="entr" presetSubtype="0" fill="hold" nodeType="withEffect">
                                  <p:stCondLst>
                                    <p:cond delay="0"/>
                                  </p:stCondLst>
                                  <p:childTnLst>
                                    <p:set>
                                      <p:cBhvr>
                                        <p:cTn id="357" dur="1" fill="hold">
                                          <p:stCondLst>
                                            <p:cond delay="0"/>
                                          </p:stCondLst>
                                        </p:cTn>
                                        <p:tgtEl>
                                          <p:spTgt spid="188"/>
                                        </p:tgtEl>
                                        <p:attrNameLst>
                                          <p:attrName>style.visibility</p:attrName>
                                        </p:attrNameLst>
                                      </p:cBhvr>
                                      <p:to>
                                        <p:strVal val="visible"/>
                                      </p:to>
                                    </p:set>
                                    <p:animEffect transition="in" filter="fade">
                                      <p:cBhvr>
                                        <p:cTn id="358" dur="500"/>
                                        <p:tgtEl>
                                          <p:spTgt spid="188"/>
                                        </p:tgtEl>
                                      </p:cBhvr>
                                    </p:animEffect>
                                  </p:childTnLst>
                                </p:cTn>
                              </p:par>
                              <p:par>
                                <p:cTn id="359" presetID="10" presetClass="entr" presetSubtype="0" fill="hold" nodeType="withEffect">
                                  <p:stCondLst>
                                    <p:cond delay="0"/>
                                  </p:stCondLst>
                                  <p:childTnLst>
                                    <p:set>
                                      <p:cBhvr>
                                        <p:cTn id="360" dur="1" fill="hold">
                                          <p:stCondLst>
                                            <p:cond delay="0"/>
                                          </p:stCondLst>
                                        </p:cTn>
                                        <p:tgtEl>
                                          <p:spTgt spid="189"/>
                                        </p:tgtEl>
                                        <p:attrNameLst>
                                          <p:attrName>style.visibility</p:attrName>
                                        </p:attrNameLst>
                                      </p:cBhvr>
                                      <p:to>
                                        <p:strVal val="visible"/>
                                      </p:to>
                                    </p:set>
                                    <p:animEffect transition="in" filter="fade">
                                      <p:cBhvr>
                                        <p:cTn id="361" dur="500"/>
                                        <p:tgtEl>
                                          <p:spTgt spid="189"/>
                                        </p:tgtEl>
                                      </p:cBhvr>
                                    </p:animEffect>
                                  </p:childTnLst>
                                </p:cTn>
                              </p:par>
                              <p:par>
                                <p:cTn id="362" presetID="10" presetClass="entr" presetSubtype="0" fill="hold" grpId="0" nodeType="withEffect">
                                  <p:stCondLst>
                                    <p:cond delay="0"/>
                                  </p:stCondLst>
                                  <p:childTnLst>
                                    <p:set>
                                      <p:cBhvr>
                                        <p:cTn id="363" dur="1" fill="hold">
                                          <p:stCondLst>
                                            <p:cond delay="0"/>
                                          </p:stCondLst>
                                        </p:cTn>
                                        <p:tgtEl>
                                          <p:spTgt spid="191"/>
                                        </p:tgtEl>
                                        <p:attrNameLst>
                                          <p:attrName>style.visibility</p:attrName>
                                        </p:attrNameLst>
                                      </p:cBhvr>
                                      <p:to>
                                        <p:strVal val="visible"/>
                                      </p:to>
                                    </p:set>
                                    <p:animEffect transition="in" filter="fade">
                                      <p:cBhvr>
                                        <p:cTn id="364" dur="500"/>
                                        <p:tgtEl>
                                          <p:spTgt spid="191"/>
                                        </p:tgtEl>
                                      </p:cBhvr>
                                    </p:animEffect>
                                  </p:childTnLst>
                                </p:cTn>
                              </p:par>
                              <p:par>
                                <p:cTn id="365" presetID="10" presetClass="entr" presetSubtype="0" fill="hold" nodeType="withEffect">
                                  <p:stCondLst>
                                    <p:cond delay="0"/>
                                  </p:stCondLst>
                                  <p:childTnLst>
                                    <p:set>
                                      <p:cBhvr>
                                        <p:cTn id="366" dur="1" fill="hold">
                                          <p:stCondLst>
                                            <p:cond delay="0"/>
                                          </p:stCondLst>
                                        </p:cTn>
                                        <p:tgtEl>
                                          <p:spTgt spid="192"/>
                                        </p:tgtEl>
                                        <p:attrNameLst>
                                          <p:attrName>style.visibility</p:attrName>
                                        </p:attrNameLst>
                                      </p:cBhvr>
                                      <p:to>
                                        <p:strVal val="visible"/>
                                      </p:to>
                                    </p:set>
                                    <p:animEffect transition="in" filter="fade">
                                      <p:cBhvr>
                                        <p:cTn id="367" dur="500"/>
                                        <p:tgtEl>
                                          <p:spTgt spid="192"/>
                                        </p:tgtEl>
                                      </p:cBhvr>
                                    </p:animEffect>
                                  </p:childTnLst>
                                </p:cTn>
                              </p:par>
                              <p:par>
                                <p:cTn id="368" presetID="10" presetClass="entr" presetSubtype="0" fill="hold" nodeType="withEffect">
                                  <p:stCondLst>
                                    <p:cond delay="0"/>
                                  </p:stCondLst>
                                  <p:childTnLst>
                                    <p:set>
                                      <p:cBhvr>
                                        <p:cTn id="369" dur="1" fill="hold">
                                          <p:stCondLst>
                                            <p:cond delay="0"/>
                                          </p:stCondLst>
                                        </p:cTn>
                                        <p:tgtEl>
                                          <p:spTgt spid="193"/>
                                        </p:tgtEl>
                                        <p:attrNameLst>
                                          <p:attrName>style.visibility</p:attrName>
                                        </p:attrNameLst>
                                      </p:cBhvr>
                                      <p:to>
                                        <p:strVal val="visible"/>
                                      </p:to>
                                    </p:set>
                                    <p:animEffect transition="in" filter="fade">
                                      <p:cBhvr>
                                        <p:cTn id="370" dur="500"/>
                                        <p:tgtEl>
                                          <p:spTgt spid="193"/>
                                        </p:tgtEl>
                                      </p:cBhvr>
                                    </p:animEffect>
                                  </p:childTnLst>
                                </p:cTn>
                              </p:par>
                              <p:par>
                                <p:cTn id="371" presetID="10" presetClass="entr" presetSubtype="0" fill="hold" nodeType="withEffect">
                                  <p:stCondLst>
                                    <p:cond delay="0"/>
                                  </p:stCondLst>
                                  <p:childTnLst>
                                    <p:set>
                                      <p:cBhvr>
                                        <p:cTn id="372" dur="1" fill="hold">
                                          <p:stCondLst>
                                            <p:cond delay="0"/>
                                          </p:stCondLst>
                                        </p:cTn>
                                        <p:tgtEl>
                                          <p:spTgt spid="194"/>
                                        </p:tgtEl>
                                        <p:attrNameLst>
                                          <p:attrName>style.visibility</p:attrName>
                                        </p:attrNameLst>
                                      </p:cBhvr>
                                      <p:to>
                                        <p:strVal val="visible"/>
                                      </p:to>
                                    </p:set>
                                    <p:animEffect transition="in" filter="fade">
                                      <p:cBhvr>
                                        <p:cTn id="373" dur="500"/>
                                        <p:tgtEl>
                                          <p:spTgt spid="194"/>
                                        </p:tgtEl>
                                      </p:cBhvr>
                                    </p:animEffect>
                                  </p:childTnLst>
                                </p:cTn>
                              </p:par>
                              <p:par>
                                <p:cTn id="374" presetID="10" presetClass="entr" presetSubtype="0" fill="hold" nodeType="withEffect">
                                  <p:stCondLst>
                                    <p:cond delay="0"/>
                                  </p:stCondLst>
                                  <p:childTnLst>
                                    <p:set>
                                      <p:cBhvr>
                                        <p:cTn id="375" dur="1" fill="hold">
                                          <p:stCondLst>
                                            <p:cond delay="0"/>
                                          </p:stCondLst>
                                        </p:cTn>
                                        <p:tgtEl>
                                          <p:spTgt spid="195"/>
                                        </p:tgtEl>
                                        <p:attrNameLst>
                                          <p:attrName>style.visibility</p:attrName>
                                        </p:attrNameLst>
                                      </p:cBhvr>
                                      <p:to>
                                        <p:strVal val="visible"/>
                                      </p:to>
                                    </p:set>
                                    <p:animEffect transition="in" filter="fade">
                                      <p:cBhvr>
                                        <p:cTn id="376" dur="500"/>
                                        <p:tgtEl>
                                          <p:spTgt spid="195"/>
                                        </p:tgtEl>
                                      </p:cBhvr>
                                    </p:animEffect>
                                  </p:childTnLst>
                                </p:cTn>
                              </p:par>
                              <p:par>
                                <p:cTn id="377" presetID="10" presetClass="entr" presetSubtype="0" fill="hold" nodeType="withEffect">
                                  <p:stCondLst>
                                    <p:cond delay="0"/>
                                  </p:stCondLst>
                                  <p:childTnLst>
                                    <p:set>
                                      <p:cBhvr>
                                        <p:cTn id="378" dur="1" fill="hold">
                                          <p:stCondLst>
                                            <p:cond delay="0"/>
                                          </p:stCondLst>
                                        </p:cTn>
                                        <p:tgtEl>
                                          <p:spTgt spid="199"/>
                                        </p:tgtEl>
                                        <p:attrNameLst>
                                          <p:attrName>style.visibility</p:attrName>
                                        </p:attrNameLst>
                                      </p:cBhvr>
                                      <p:to>
                                        <p:strVal val="visible"/>
                                      </p:to>
                                    </p:set>
                                    <p:animEffect transition="in" filter="fade">
                                      <p:cBhvr>
                                        <p:cTn id="379" dur="500"/>
                                        <p:tgtEl>
                                          <p:spTgt spid="199"/>
                                        </p:tgtEl>
                                      </p:cBhvr>
                                    </p:animEffect>
                                  </p:childTnLst>
                                </p:cTn>
                              </p:par>
                              <p:par>
                                <p:cTn id="380" presetID="10" presetClass="entr" presetSubtype="0" fill="hold" nodeType="withEffect">
                                  <p:stCondLst>
                                    <p:cond delay="0"/>
                                  </p:stCondLst>
                                  <p:childTnLst>
                                    <p:set>
                                      <p:cBhvr>
                                        <p:cTn id="381" dur="1" fill="hold">
                                          <p:stCondLst>
                                            <p:cond delay="0"/>
                                          </p:stCondLst>
                                        </p:cTn>
                                        <p:tgtEl>
                                          <p:spTgt spid="200"/>
                                        </p:tgtEl>
                                        <p:attrNameLst>
                                          <p:attrName>style.visibility</p:attrName>
                                        </p:attrNameLst>
                                      </p:cBhvr>
                                      <p:to>
                                        <p:strVal val="visible"/>
                                      </p:to>
                                    </p:set>
                                    <p:animEffect transition="in" filter="fade">
                                      <p:cBhvr>
                                        <p:cTn id="382" dur="500"/>
                                        <p:tgtEl>
                                          <p:spTgt spid="200"/>
                                        </p:tgtEl>
                                      </p:cBhvr>
                                    </p:animEffect>
                                  </p:childTnLst>
                                </p:cTn>
                              </p:par>
                              <p:par>
                                <p:cTn id="383" presetID="10" presetClass="entr" presetSubtype="0" fill="hold" nodeType="withEffect">
                                  <p:stCondLst>
                                    <p:cond delay="0"/>
                                  </p:stCondLst>
                                  <p:childTnLst>
                                    <p:set>
                                      <p:cBhvr>
                                        <p:cTn id="384" dur="1" fill="hold">
                                          <p:stCondLst>
                                            <p:cond delay="0"/>
                                          </p:stCondLst>
                                        </p:cTn>
                                        <p:tgtEl>
                                          <p:spTgt spid="201"/>
                                        </p:tgtEl>
                                        <p:attrNameLst>
                                          <p:attrName>style.visibility</p:attrName>
                                        </p:attrNameLst>
                                      </p:cBhvr>
                                      <p:to>
                                        <p:strVal val="visible"/>
                                      </p:to>
                                    </p:set>
                                    <p:animEffect transition="in" filter="fade">
                                      <p:cBhvr>
                                        <p:cTn id="385" dur="500"/>
                                        <p:tgtEl>
                                          <p:spTgt spid="201"/>
                                        </p:tgtEl>
                                      </p:cBhvr>
                                    </p:animEffect>
                                  </p:childTnLst>
                                </p:cTn>
                              </p:par>
                              <p:par>
                                <p:cTn id="386" presetID="10" presetClass="entr" presetSubtype="0" fill="hold" nodeType="withEffect">
                                  <p:stCondLst>
                                    <p:cond delay="0"/>
                                  </p:stCondLst>
                                  <p:childTnLst>
                                    <p:set>
                                      <p:cBhvr>
                                        <p:cTn id="387" dur="1" fill="hold">
                                          <p:stCondLst>
                                            <p:cond delay="0"/>
                                          </p:stCondLst>
                                        </p:cTn>
                                        <p:tgtEl>
                                          <p:spTgt spid="157"/>
                                        </p:tgtEl>
                                        <p:attrNameLst>
                                          <p:attrName>style.visibility</p:attrName>
                                        </p:attrNameLst>
                                      </p:cBhvr>
                                      <p:to>
                                        <p:strVal val="visible"/>
                                      </p:to>
                                    </p:set>
                                    <p:animEffect transition="in" filter="fade">
                                      <p:cBhvr>
                                        <p:cTn id="388" dur="500"/>
                                        <p:tgtEl>
                                          <p:spTgt spid="157"/>
                                        </p:tgtEl>
                                      </p:cBhvr>
                                    </p:animEffect>
                                  </p:childTnLst>
                                </p:cTn>
                              </p:par>
                              <p:par>
                                <p:cTn id="389" presetID="10" presetClass="entr" presetSubtype="0" fill="hold" nodeType="withEffect">
                                  <p:stCondLst>
                                    <p:cond delay="0"/>
                                  </p:stCondLst>
                                  <p:childTnLst>
                                    <p:set>
                                      <p:cBhvr>
                                        <p:cTn id="390" dur="1" fill="hold">
                                          <p:stCondLst>
                                            <p:cond delay="0"/>
                                          </p:stCondLst>
                                        </p:cTn>
                                        <p:tgtEl>
                                          <p:spTgt spid="167"/>
                                        </p:tgtEl>
                                        <p:attrNameLst>
                                          <p:attrName>style.visibility</p:attrName>
                                        </p:attrNameLst>
                                      </p:cBhvr>
                                      <p:to>
                                        <p:strVal val="visible"/>
                                      </p:to>
                                    </p:set>
                                    <p:animEffect transition="in" filter="fade">
                                      <p:cBhvr>
                                        <p:cTn id="391" dur="500"/>
                                        <p:tgtEl>
                                          <p:spTgt spid="167"/>
                                        </p:tgtEl>
                                      </p:cBhvr>
                                    </p:animEffect>
                                  </p:childTnLst>
                                </p:cTn>
                              </p:par>
                              <p:par>
                                <p:cTn id="392" presetID="10" presetClass="entr" presetSubtype="0" fill="hold" nodeType="withEffect">
                                  <p:stCondLst>
                                    <p:cond delay="0"/>
                                  </p:stCondLst>
                                  <p:childTnLst>
                                    <p:set>
                                      <p:cBhvr>
                                        <p:cTn id="393" dur="1" fill="hold">
                                          <p:stCondLst>
                                            <p:cond delay="0"/>
                                          </p:stCondLst>
                                        </p:cTn>
                                        <p:tgtEl>
                                          <p:spTgt spid="169"/>
                                        </p:tgtEl>
                                        <p:attrNameLst>
                                          <p:attrName>style.visibility</p:attrName>
                                        </p:attrNameLst>
                                      </p:cBhvr>
                                      <p:to>
                                        <p:strVal val="visible"/>
                                      </p:to>
                                    </p:set>
                                    <p:animEffect transition="in" filter="fade">
                                      <p:cBhvr>
                                        <p:cTn id="394" dur="500"/>
                                        <p:tgtEl>
                                          <p:spTgt spid="169"/>
                                        </p:tgtEl>
                                      </p:cBhvr>
                                    </p:animEffect>
                                  </p:childTnLst>
                                </p:cTn>
                              </p:par>
                              <p:par>
                                <p:cTn id="395" presetID="10" presetClass="entr" presetSubtype="0" fill="hold" nodeType="withEffect">
                                  <p:stCondLst>
                                    <p:cond delay="0"/>
                                  </p:stCondLst>
                                  <p:childTnLst>
                                    <p:set>
                                      <p:cBhvr>
                                        <p:cTn id="396" dur="1" fill="hold">
                                          <p:stCondLst>
                                            <p:cond delay="0"/>
                                          </p:stCondLst>
                                        </p:cTn>
                                        <p:tgtEl>
                                          <p:spTgt spid="3"/>
                                        </p:tgtEl>
                                        <p:attrNameLst>
                                          <p:attrName>style.visibility</p:attrName>
                                        </p:attrNameLst>
                                      </p:cBhvr>
                                      <p:to>
                                        <p:strVal val="visible"/>
                                      </p:to>
                                    </p:set>
                                    <p:animEffect transition="in" filter="fade">
                                      <p:cBhvr>
                                        <p:cTn id="397" dur="500"/>
                                        <p:tgtEl>
                                          <p:spTgt spid="3"/>
                                        </p:tgtEl>
                                      </p:cBhvr>
                                    </p:animEffect>
                                  </p:childTnLst>
                                </p:cTn>
                              </p:par>
                              <p:par>
                                <p:cTn id="398" presetID="10" presetClass="entr" presetSubtype="0" fill="hold" nodeType="withEffect">
                                  <p:stCondLst>
                                    <p:cond delay="0"/>
                                  </p:stCondLst>
                                  <p:childTnLst>
                                    <p:set>
                                      <p:cBhvr>
                                        <p:cTn id="399" dur="1" fill="hold">
                                          <p:stCondLst>
                                            <p:cond delay="0"/>
                                          </p:stCondLst>
                                        </p:cTn>
                                        <p:tgtEl>
                                          <p:spTgt spid="202"/>
                                        </p:tgtEl>
                                        <p:attrNameLst>
                                          <p:attrName>style.visibility</p:attrName>
                                        </p:attrNameLst>
                                      </p:cBhvr>
                                      <p:to>
                                        <p:strVal val="visible"/>
                                      </p:to>
                                    </p:set>
                                    <p:animEffect transition="in" filter="fade">
                                      <p:cBhvr>
                                        <p:cTn id="400" dur="500"/>
                                        <p:tgtEl>
                                          <p:spTgt spid="202"/>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203"/>
                                        </p:tgtEl>
                                        <p:attrNameLst>
                                          <p:attrName>style.visibility</p:attrName>
                                        </p:attrNameLst>
                                      </p:cBhvr>
                                      <p:to>
                                        <p:strVal val="visible"/>
                                      </p:to>
                                    </p:set>
                                    <p:animEffect transition="in" filter="fade">
                                      <p:cBhvr>
                                        <p:cTn id="403" dur="500"/>
                                        <p:tgtEl>
                                          <p:spTgt spid="203"/>
                                        </p:tgtEl>
                                      </p:cBhvr>
                                    </p:animEffect>
                                  </p:childTnLst>
                                </p:cTn>
                              </p:par>
                              <p:par>
                                <p:cTn id="404" presetID="10" presetClass="entr" presetSubtype="0" fill="hold" grpId="0" nodeType="withEffect">
                                  <p:stCondLst>
                                    <p:cond delay="0"/>
                                  </p:stCondLst>
                                  <p:childTnLst>
                                    <p:set>
                                      <p:cBhvr>
                                        <p:cTn id="405" dur="1" fill="hold">
                                          <p:stCondLst>
                                            <p:cond delay="0"/>
                                          </p:stCondLst>
                                        </p:cTn>
                                        <p:tgtEl>
                                          <p:spTgt spid="204"/>
                                        </p:tgtEl>
                                        <p:attrNameLst>
                                          <p:attrName>style.visibility</p:attrName>
                                        </p:attrNameLst>
                                      </p:cBhvr>
                                      <p:to>
                                        <p:strVal val="visible"/>
                                      </p:to>
                                    </p:set>
                                    <p:animEffect transition="in" filter="fade">
                                      <p:cBhvr>
                                        <p:cTn id="406" dur="500"/>
                                        <p:tgtEl>
                                          <p:spTgt spid="204"/>
                                        </p:tgtEl>
                                      </p:cBhvr>
                                    </p:animEffect>
                                  </p:childTnLst>
                                </p:cTn>
                              </p:par>
                              <p:par>
                                <p:cTn id="407" presetID="10" presetClass="entr" presetSubtype="0" fill="hold" grpId="0" nodeType="withEffect">
                                  <p:stCondLst>
                                    <p:cond delay="0"/>
                                  </p:stCondLst>
                                  <p:childTnLst>
                                    <p:set>
                                      <p:cBhvr>
                                        <p:cTn id="408" dur="1" fill="hold">
                                          <p:stCondLst>
                                            <p:cond delay="0"/>
                                          </p:stCondLst>
                                        </p:cTn>
                                        <p:tgtEl>
                                          <p:spTgt spid="205"/>
                                        </p:tgtEl>
                                        <p:attrNameLst>
                                          <p:attrName>style.visibility</p:attrName>
                                        </p:attrNameLst>
                                      </p:cBhvr>
                                      <p:to>
                                        <p:strVal val="visible"/>
                                      </p:to>
                                    </p:set>
                                    <p:animEffect transition="in" filter="fade">
                                      <p:cBhvr>
                                        <p:cTn id="409" dur="500"/>
                                        <p:tgtEl>
                                          <p:spTgt spid="205"/>
                                        </p:tgtEl>
                                      </p:cBhvr>
                                    </p:animEffect>
                                  </p:childTnLst>
                                </p:cTn>
                              </p:par>
                            </p:childTnLst>
                          </p:cTn>
                        </p:par>
                      </p:childTnLst>
                    </p:cTn>
                  </p:par>
                  <p:par>
                    <p:cTn id="410" fill="hold">
                      <p:stCondLst>
                        <p:cond delay="indefinite"/>
                      </p:stCondLst>
                      <p:childTnLst>
                        <p:par>
                          <p:cTn id="411" fill="hold">
                            <p:stCondLst>
                              <p:cond delay="0"/>
                            </p:stCondLst>
                            <p:childTnLst>
                              <p:par>
                                <p:cTn id="412" presetID="10" presetClass="entr" presetSubtype="0" fill="hold" grpId="0" nodeType="clickEffect">
                                  <p:stCondLst>
                                    <p:cond delay="0"/>
                                  </p:stCondLst>
                                  <p:childTnLst>
                                    <p:set>
                                      <p:cBhvr>
                                        <p:cTn id="413" dur="1" fill="hold">
                                          <p:stCondLst>
                                            <p:cond delay="0"/>
                                          </p:stCondLst>
                                        </p:cTn>
                                        <p:tgtEl>
                                          <p:spTgt spid="213"/>
                                        </p:tgtEl>
                                        <p:attrNameLst>
                                          <p:attrName>style.visibility</p:attrName>
                                        </p:attrNameLst>
                                      </p:cBhvr>
                                      <p:to>
                                        <p:strVal val="visible"/>
                                      </p:to>
                                    </p:set>
                                    <p:animEffect transition="in" filter="fade">
                                      <p:cBhvr>
                                        <p:cTn id="414" dur="500"/>
                                        <p:tgtEl>
                                          <p:spTgt spid="213"/>
                                        </p:tgtEl>
                                      </p:cBhvr>
                                    </p:animEffect>
                                  </p:childTnLst>
                                </p:cTn>
                              </p:par>
                              <p:par>
                                <p:cTn id="415" presetID="10" presetClass="entr" presetSubtype="0" fill="hold" grpId="0" nodeType="withEffect">
                                  <p:stCondLst>
                                    <p:cond delay="0"/>
                                  </p:stCondLst>
                                  <p:childTnLst>
                                    <p:set>
                                      <p:cBhvr>
                                        <p:cTn id="416" dur="1" fill="hold">
                                          <p:stCondLst>
                                            <p:cond delay="0"/>
                                          </p:stCondLst>
                                        </p:cTn>
                                        <p:tgtEl>
                                          <p:spTgt spid="214"/>
                                        </p:tgtEl>
                                        <p:attrNameLst>
                                          <p:attrName>style.visibility</p:attrName>
                                        </p:attrNameLst>
                                      </p:cBhvr>
                                      <p:to>
                                        <p:strVal val="visible"/>
                                      </p:to>
                                    </p:set>
                                    <p:animEffect transition="in" filter="fade">
                                      <p:cBhvr>
                                        <p:cTn id="417" dur="500"/>
                                        <p:tgtEl>
                                          <p:spTgt spid="214"/>
                                        </p:tgtEl>
                                      </p:cBhvr>
                                    </p:animEffect>
                                  </p:childTnLst>
                                </p:cTn>
                              </p:par>
                              <p:par>
                                <p:cTn id="418" presetID="10" presetClass="entr" presetSubtype="0" fill="hold" grpId="0" nodeType="withEffect">
                                  <p:stCondLst>
                                    <p:cond delay="0"/>
                                  </p:stCondLst>
                                  <p:childTnLst>
                                    <p:set>
                                      <p:cBhvr>
                                        <p:cTn id="419" dur="1" fill="hold">
                                          <p:stCondLst>
                                            <p:cond delay="0"/>
                                          </p:stCondLst>
                                        </p:cTn>
                                        <p:tgtEl>
                                          <p:spTgt spid="206"/>
                                        </p:tgtEl>
                                        <p:attrNameLst>
                                          <p:attrName>style.visibility</p:attrName>
                                        </p:attrNameLst>
                                      </p:cBhvr>
                                      <p:to>
                                        <p:strVal val="visible"/>
                                      </p:to>
                                    </p:set>
                                    <p:animEffect transition="in" filter="fade">
                                      <p:cBhvr>
                                        <p:cTn id="420" dur="500"/>
                                        <p:tgtEl>
                                          <p:spTgt spid="206"/>
                                        </p:tgtEl>
                                      </p:cBhvr>
                                    </p:animEffect>
                                  </p:childTnLst>
                                </p:cTn>
                              </p:par>
                              <p:par>
                                <p:cTn id="421" presetID="10" presetClass="entr" presetSubtype="0" fill="hold" nodeType="withEffect">
                                  <p:stCondLst>
                                    <p:cond delay="0"/>
                                  </p:stCondLst>
                                  <p:childTnLst>
                                    <p:set>
                                      <p:cBhvr>
                                        <p:cTn id="422" dur="1" fill="hold">
                                          <p:stCondLst>
                                            <p:cond delay="0"/>
                                          </p:stCondLst>
                                        </p:cTn>
                                        <p:tgtEl>
                                          <p:spTgt spid="212"/>
                                        </p:tgtEl>
                                        <p:attrNameLst>
                                          <p:attrName>style.visibility</p:attrName>
                                        </p:attrNameLst>
                                      </p:cBhvr>
                                      <p:to>
                                        <p:strVal val="visible"/>
                                      </p:to>
                                    </p:set>
                                    <p:animEffect transition="in" filter="fade">
                                      <p:cBhvr>
                                        <p:cTn id="423" dur="5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p:bldP spid="191" grpId="0"/>
      <p:bldP spid="203" grpId="0"/>
      <p:bldP spid="204" grpId="0"/>
      <p:bldP spid="205" grpId="0"/>
      <p:bldP spid="206" grpId="0" animBg="1"/>
      <p:bldP spid="213" grpId="0"/>
      <p:bldP spid="2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7" name="Picture 5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994" y="828922"/>
            <a:ext cx="310896" cy="310896"/>
          </a:xfrm>
          <a:prstGeom prst="rect">
            <a:avLst/>
          </a:prstGeom>
        </p:spPr>
      </p:pic>
      <p:pic>
        <p:nvPicPr>
          <p:cNvPr id="516" name="Picture 5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3708" y="469867"/>
            <a:ext cx="310896" cy="310896"/>
          </a:xfrm>
          <a:prstGeom prst="rect">
            <a:avLst/>
          </a:prstGeom>
        </p:spPr>
      </p:pic>
      <p:pic>
        <p:nvPicPr>
          <p:cNvPr id="515" name="Picture 5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6978" y="467486"/>
            <a:ext cx="310896" cy="310896"/>
          </a:xfrm>
          <a:prstGeom prst="rect">
            <a:avLst/>
          </a:prstGeom>
        </p:spPr>
      </p:pic>
      <p:pic>
        <p:nvPicPr>
          <p:cNvPr id="514" name="Picture 5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3081" y="467487"/>
            <a:ext cx="310896" cy="310896"/>
          </a:xfrm>
          <a:prstGeom prst="rect">
            <a:avLst/>
          </a:prstGeom>
        </p:spPr>
      </p:pic>
      <p:grpSp>
        <p:nvGrpSpPr>
          <p:cNvPr id="2" name="Group 1"/>
          <p:cNvGrpSpPr/>
          <p:nvPr/>
        </p:nvGrpSpPr>
        <p:grpSpPr>
          <a:xfrm>
            <a:off x="31528" y="57690"/>
            <a:ext cx="1912918" cy="1824942"/>
            <a:chOff x="1084544" y="3500380"/>
            <a:chExt cx="1912918" cy="1824942"/>
          </a:xfrm>
        </p:grpSpPr>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85240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Multicultural Greek Council</a:t>
              </a:r>
            </a:p>
          </p:txBody>
        </p:sp>
      </p:grpSp>
      <p:sp>
        <p:nvSpPr>
          <p:cNvPr id="166" name="Title 1"/>
          <p:cNvSpPr txBox="1">
            <a:spLocks/>
          </p:cNvSpPr>
          <p:nvPr/>
        </p:nvSpPr>
        <p:spPr>
          <a:xfrm>
            <a:off x="6832811" y="4094452"/>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~6% of F/S Community</a:t>
            </a:r>
          </a:p>
        </p:txBody>
      </p:sp>
      <p:pic>
        <p:nvPicPr>
          <p:cNvPr id="168" name="Picture 1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7446" y="1224041"/>
            <a:ext cx="457200" cy="457200"/>
          </a:xfrm>
          <a:prstGeom prst="rect">
            <a:avLst/>
          </a:prstGeom>
        </p:spPr>
      </p:pic>
      <p:pic>
        <p:nvPicPr>
          <p:cNvPr id="171" name="Picture 1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8423" y="1224041"/>
            <a:ext cx="457200" cy="457200"/>
          </a:xfrm>
          <a:prstGeom prst="rect">
            <a:avLst/>
          </a:prstGeom>
        </p:spPr>
      </p:pic>
      <p:pic>
        <p:nvPicPr>
          <p:cNvPr id="172" name="Picture 1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9400" y="1224041"/>
            <a:ext cx="457200" cy="457200"/>
          </a:xfrm>
          <a:prstGeom prst="rect">
            <a:avLst/>
          </a:prstGeom>
        </p:spPr>
      </p:pic>
      <p:pic>
        <p:nvPicPr>
          <p:cNvPr id="173" name="Picture 1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0376" y="1224041"/>
            <a:ext cx="457200" cy="457200"/>
          </a:xfrm>
          <a:prstGeom prst="rect">
            <a:avLst/>
          </a:prstGeom>
        </p:spPr>
      </p:pic>
      <p:pic>
        <p:nvPicPr>
          <p:cNvPr id="174" name="Picture 17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1352" y="1224041"/>
            <a:ext cx="457200" cy="457200"/>
          </a:xfrm>
          <a:prstGeom prst="rect">
            <a:avLst/>
          </a:prstGeom>
        </p:spPr>
      </p:pic>
      <p:pic>
        <p:nvPicPr>
          <p:cNvPr id="176" name="Picture 1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7446" y="1736234"/>
            <a:ext cx="457200" cy="457200"/>
          </a:xfrm>
          <a:prstGeom prst="rect">
            <a:avLst/>
          </a:prstGeom>
        </p:spPr>
      </p:pic>
      <p:pic>
        <p:nvPicPr>
          <p:cNvPr id="179" name="Picture 1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8423" y="1736234"/>
            <a:ext cx="457200" cy="457200"/>
          </a:xfrm>
          <a:prstGeom prst="rect">
            <a:avLst/>
          </a:prstGeom>
        </p:spPr>
      </p:pic>
      <p:pic>
        <p:nvPicPr>
          <p:cNvPr id="182" name="Picture 1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9400" y="1736234"/>
            <a:ext cx="457200" cy="457200"/>
          </a:xfrm>
          <a:prstGeom prst="rect">
            <a:avLst/>
          </a:prstGeom>
        </p:spPr>
      </p:pic>
      <p:pic>
        <p:nvPicPr>
          <p:cNvPr id="185" name="Picture 1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7399" y="1736234"/>
            <a:ext cx="457200" cy="457200"/>
          </a:xfrm>
          <a:prstGeom prst="rect">
            <a:avLst/>
          </a:prstGeom>
        </p:spPr>
      </p:pic>
      <p:pic>
        <p:nvPicPr>
          <p:cNvPr id="188" name="Picture 1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5398" y="1736234"/>
            <a:ext cx="457200" cy="457200"/>
          </a:xfrm>
          <a:prstGeom prst="rect">
            <a:avLst/>
          </a:prstGeom>
        </p:spPr>
      </p:pic>
      <p:sp>
        <p:nvSpPr>
          <p:cNvPr id="191" name="Title 1"/>
          <p:cNvSpPr txBox="1">
            <a:spLocks/>
          </p:cNvSpPr>
          <p:nvPr/>
        </p:nvSpPr>
        <p:spPr>
          <a:xfrm>
            <a:off x="3099438" y="396601"/>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10 Chapters</a:t>
            </a:r>
          </a:p>
        </p:txBody>
      </p:sp>
      <p:sp>
        <p:nvSpPr>
          <p:cNvPr id="204" name="Title 1"/>
          <p:cNvSpPr txBox="1">
            <a:spLocks/>
          </p:cNvSpPr>
          <p:nvPr/>
        </p:nvSpPr>
        <p:spPr>
          <a:xfrm>
            <a:off x="3099438" y="741653"/>
            <a:ext cx="2937860" cy="457016"/>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Average Size: 14 Members</a:t>
            </a:r>
          </a:p>
        </p:txBody>
      </p:sp>
      <p:sp>
        <p:nvSpPr>
          <p:cNvPr id="205" name="Title 1"/>
          <p:cNvSpPr txBox="1">
            <a:spLocks/>
          </p:cNvSpPr>
          <p:nvPr/>
        </p:nvSpPr>
        <p:spPr>
          <a:xfrm>
            <a:off x="6818816" y="4351155"/>
            <a:ext cx="293786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(139 Members)</a:t>
            </a:r>
          </a:p>
        </p:txBody>
      </p:sp>
      <p:sp>
        <p:nvSpPr>
          <p:cNvPr id="206" name="Rectangle 205"/>
          <p:cNvSpPr/>
          <p:nvPr/>
        </p:nvSpPr>
        <p:spPr>
          <a:xfrm>
            <a:off x="3006271" y="1186182"/>
            <a:ext cx="1827831" cy="110440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cxnSp>
        <p:nvCxnSpPr>
          <p:cNvPr id="212" name="Straight Arrow Connector 211"/>
          <p:cNvCxnSpPr/>
          <p:nvPr/>
        </p:nvCxnSpPr>
        <p:spPr>
          <a:xfrm flipV="1">
            <a:off x="2338715" y="2345388"/>
            <a:ext cx="587554" cy="594424"/>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3" name="Title 1"/>
          <p:cNvSpPr txBox="1">
            <a:spLocks/>
          </p:cNvSpPr>
          <p:nvPr/>
        </p:nvSpPr>
        <p:spPr>
          <a:xfrm>
            <a:off x="764584" y="2764979"/>
            <a:ext cx="1650594"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6 Sororities</a:t>
            </a:r>
          </a:p>
        </p:txBody>
      </p:sp>
      <p:sp>
        <p:nvSpPr>
          <p:cNvPr id="150" name="Rectangle 149"/>
          <p:cNvSpPr/>
          <p:nvPr/>
        </p:nvSpPr>
        <p:spPr>
          <a:xfrm>
            <a:off x="4821301" y="1186076"/>
            <a:ext cx="1224006" cy="110440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cxnSp>
        <p:nvCxnSpPr>
          <p:cNvPr id="167" name="Straight Arrow Connector 166"/>
          <p:cNvCxnSpPr/>
          <p:nvPr/>
        </p:nvCxnSpPr>
        <p:spPr>
          <a:xfrm flipV="1">
            <a:off x="4751782" y="2345659"/>
            <a:ext cx="587554" cy="594424"/>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9" name="Title 1"/>
          <p:cNvSpPr txBox="1">
            <a:spLocks/>
          </p:cNvSpPr>
          <p:nvPr/>
        </p:nvSpPr>
        <p:spPr>
          <a:xfrm>
            <a:off x="3177651" y="2765250"/>
            <a:ext cx="1650594"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4 Fraternities</a:t>
            </a:r>
          </a:p>
        </p:txBody>
      </p:sp>
      <p:pic>
        <p:nvPicPr>
          <p:cNvPr id="410" name="Picture 40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829110"/>
            <a:ext cx="309209" cy="309209"/>
          </a:xfrm>
          <a:prstGeom prst="rect">
            <a:avLst/>
          </a:prstGeom>
        </p:spPr>
      </p:pic>
      <p:pic>
        <p:nvPicPr>
          <p:cNvPr id="411" name="Picture 4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1189046"/>
            <a:ext cx="309209" cy="309209"/>
          </a:xfrm>
          <a:prstGeom prst="rect">
            <a:avLst/>
          </a:prstGeom>
        </p:spPr>
      </p:pic>
      <p:pic>
        <p:nvPicPr>
          <p:cNvPr id="412" name="Picture 4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1548982"/>
            <a:ext cx="309209" cy="309209"/>
          </a:xfrm>
          <a:prstGeom prst="rect">
            <a:avLst/>
          </a:prstGeom>
        </p:spPr>
      </p:pic>
      <p:pic>
        <p:nvPicPr>
          <p:cNvPr id="413" name="Picture 4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1908918"/>
            <a:ext cx="309209" cy="309209"/>
          </a:xfrm>
          <a:prstGeom prst="rect">
            <a:avLst/>
          </a:prstGeom>
        </p:spPr>
      </p:pic>
      <p:pic>
        <p:nvPicPr>
          <p:cNvPr id="414" name="Picture 4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2268854"/>
            <a:ext cx="309209" cy="309209"/>
          </a:xfrm>
          <a:prstGeom prst="rect">
            <a:avLst/>
          </a:prstGeom>
        </p:spPr>
      </p:pic>
      <p:pic>
        <p:nvPicPr>
          <p:cNvPr id="415" name="Picture 4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2628790"/>
            <a:ext cx="309209" cy="309209"/>
          </a:xfrm>
          <a:prstGeom prst="rect">
            <a:avLst/>
          </a:prstGeom>
        </p:spPr>
      </p:pic>
      <p:pic>
        <p:nvPicPr>
          <p:cNvPr id="416" name="Picture 4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2988726"/>
            <a:ext cx="309209" cy="309209"/>
          </a:xfrm>
          <a:prstGeom prst="rect">
            <a:avLst/>
          </a:prstGeom>
        </p:spPr>
      </p:pic>
      <p:pic>
        <p:nvPicPr>
          <p:cNvPr id="417" name="Picture 4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3348662"/>
            <a:ext cx="309209" cy="309209"/>
          </a:xfrm>
          <a:prstGeom prst="rect">
            <a:avLst/>
          </a:prstGeom>
        </p:spPr>
      </p:pic>
      <p:pic>
        <p:nvPicPr>
          <p:cNvPr id="418" name="Picture 4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3708599"/>
            <a:ext cx="309209" cy="305542"/>
          </a:xfrm>
          <a:prstGeom prst="rect">
            <a:avLst/>
          </a:prstGeom>
        </p:spPr>
      </p:pic>
      <p:pic>
        <p:nvPicPr>
          <p:cNvPr id="419" name="Picture 4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829110"/>
            <a:ext cx="309209" cy="309209"/>
          </a:xfrm>
          <a:prstGeom prst="rect">
            <a:avLst/>
          </a:prstGeom>
        </p:spPr>
      </p:pic>
      <p:pic>
        <p:nvPicPr>
          <p:cNvPr id="420" name="Picture 4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1189046"/>
            <a:ext cx="309209" cy="309209"/>
          </a:xfrm>
          <a:prstGeom prst="rect">
            <a:avLst/>
          </a:prstGeom>
        </p:spPr>
      </p:pic>
      <p:pic>
        <p:nvPicPr>
          <p:cNvPr id="421" name="Picture 4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1548982"/>
            <a:ext cx="309209" cy="309209"/>
          </a:xfrm>
          <a:prstGeom prst="rect">
            <a:avLst/>
          </a:prstGeom>
        </p:spPr>
      </p:pic>
      <p:pic>
        <p:nvPicPr>
          <p:cNvPr id="422" name="Picture 4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1908918"/>
            <a:ext cx="309209" cy="309209"/>
          </a:xfrm>
          <a:prstGeom prst="rect">
            <a:avLst/>
          </a:prstGeom>
        </p:spPr>
      </p:pic>
      <p:pic>
        <p:nvPicPr>
          <p:cNvPr id="423" name="Picture 4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2268854"/>
            <a:ext cx="309209" cy="309209"/>
          </a:xfrm>
          <a:prstGeom prst="rect">
            <a:avLst/>
          </a:prstGeom>
        </p:spPr>
      </p:pic>
      <p:pic>
        <p:nvPicPr>
          <p:cNvPr id="424" name="Picture 4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2628790"/>
            <a:ext cx="309209" cy="309209"/>
          </a:xfrm>
          <a:prstGeom prst="rect">
            <a:avLst/>
          </a:prstGeom>
        </p:spPr>
      </p:pic>
      <p:pic>
        <p:nvPicPr>
          <p:cNvPr id="425" name="Picture 4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2988726"/>
            <a:ext cx="309209" cy="309209"/>
          </a:xfrm>
          <a:prstGeom prst="rect">
            <a:avLst/>
          </a:prstGeom>
        </p:spPr>
      </p:pic>
      <p:pic>
        <p:nvPicPr>
          <p:cNvPr id="426" name="Picture 4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3348662"/>
            <a:ext cx="309209" cy="309209"/>
          </a:xfrm>
          <a:prstGeom prst="rect">
            <a:avLst/>
          </a:prstGeom>
        </p:spPr>
      </p:pic>
      <p:pic>
        <p:nvPicPr>
          <p:cNvPr id="427" name="Picture 4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3708599"/>
            <a:ext cx="309209" cy="305542"/>
          </a:xfrm>
          <a:prstGeom prst="rect">
            <a:avLst/>
          </a:prstGeom>
        </p:spPr>
      </p:pic>
      <p:pic>
        <p:nvPicPr>
          <p:cNvPr id="428" name="Picture 4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829110"/>
            <a:ext cx="309209" cy="309209"/>
          </a:xfrm>
          <a:prstGeom prst="rect">
            <a:avLst/>
          </a:prstGeom>
        </p:spPr>
      </p:pic>
      <p:pic>
        <p:nvPicPr>
          <p:cNvPr id="429" name="Picture 4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1189046"/>
            <a:ext cx="309209" cy="309209"/>
          </a:xfrm>
          <a:prstGeom prst="rect">
            <a:avLst/>
          </a:prstGeom>
        </p:spPr>
      </p:pic>
      <p:pic>
        <p:nvPicPr>
          <p:cNvPr id="430" name="Picture 4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1548982"/>
            <a:ext cx="309209" cy="309209"/>
          </a:xfrm>
          <a:prstGeom prst="rect">
            <a:avLst/>
          </a:prstGeom>
        </p:spPr>
      </p:pic>
      <p:pic>
        <p:nvPicPr>
          <p:cNvPr id="431" name="Picture 4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1908918"/>
            <a:ext cx="309209" cy="309209"/>
          </a:xfrm>
          <a:prstGeom prst="rect">
            <a:avLst/>
          </a:prstGeom>
        </p:spPr>
      </p:pic>
      <p:pic>
        <p:nvPicPr>
          <p:cNvPr id="432" name="Picture 4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2268854"/>
            <a:ext cx="309209" cy="309209"/>
          </a:xfrm>
          <a:prstGeom prst="rect">
            <a:avLst/>
          </a:prstGeom>
        </p:spPr>
      </p:pic>
      <p:pic>
        <p:nvPicPr>
          <p:cNvPr id="433" name="Picture 4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2628790"/>
            <a:ext cx="309209" cy="309209"/>
          </a:xfrm>
          <a:prstGeom prst="rect">
            <a:avLst/>
          </a:prstGeom>
        </p:spPr>
      </p:pic>
      <p:pic>
        <p:nvPicPr>
          <p:cNvPr id="434" name="Picture 4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2988726"/>
            <a:ext cx="309209" cy="309209"/>
          </a:xfrm>
          <a:prstGeom prst="rect">
            <a:avLst/>
          </a:prstGeom>
        </p:spPr>
      </p:pic>
      <p:pic>
        <p:nvPicPr>
          <p:cNvPr id="435" name="Picture 4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3348662"/>
            <a:ext cx="309209" cy="309209"/>
          </a:xfrm>
          <a:prstGeom prst="rect">
            <a:avLst/>
          </a:prstGeom>
        </p:spPr>
      </p:pic>
      <p:pic>
        <p:nvPicPr>
          <p:cNvPr id="436" name="Picture 4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3708599"/>
            <a:ext cx="309209" cy="305542"/>
          </a:xfrm>
          <a:prstGeom prst="rect">
            <a:avLst/>
          </a:prstGeom>
        </p:spPr>
      </p:pic>
      <p:pic>
        <p:nvPicPr>
          <p:cNvPr id="438" name="Picture 4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1189046"/>
            <a:ext cx="309209" cy="309209"/>
          </a:xfrm>
          <a:prstGeom prst="rect">
            <a:avLst/>
          </a:prstGeom>
        </p:spPr>
      </p:pic>
      <p:pic>
        <p:nvPicPr>
          <p:cNvPr id="439" name="Picture 4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1548982"/>
            <a:ext cx="309209" cy="309209"/>
          </a:xfrm>
          <a:prstGeom prst="rect">
            <a:avLst/>
          </a:prstGeom>
        </p:spPr>
      </p:pic>
      <p:pic>
        <p:nvPicPr>
          <p:cNvPr id="440" name="Picture 4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1908918"/>
            <a:ext cx="309209" cy="309209"/>
          </a:xfrm>
          <a:prstGeom prst="rect">
            <a:avLst/>
          </a:prstGeom>
        </p:spPr>
      </p:pic>
      <p:pic>
        <p:nvPicPr>
          <p:cNvPr id="441" name="Picture 4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2268854"/>
            <a:ext cx="309209" cy="309209"/>
          </a:xfrm>
          <a:prstGeom prst="rect">
            <a:avLst/>
          </a:prstGeom>
        </p:spPr>
      </p:pic>
      <p:pic>
        <p:nvPicPr>
          <p:cNvPr id="442" name="Picture 4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2628790"/>
            <a:ext cx="309209" cy="309209"/>
          </a:xfrm>
          <a:prstGeom prst="rect">
            <a:avLst/>
          </a:prstGeom>
        </p:spPr>
      </p:pic>
      <p:pic>
        <p:nvPicPr>
          <p:cNvPr id="443" name="Picture 4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2988726"/>
            <a:ext cx="309209" cy="309209"/>
          </a:xfrm>
          <a:prstGeom prst="rect">
            <a:avLst/>
          </a:prstGeom>
        </p:spPr>
      </p:pic>
      <p:pic>
        <p:nvPicPr>
          <p:cNvPr id="444" name="Picture 4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3348662"/>
            <a:ext cx="309209" cy="309209"/>
          </a:xfrm>
          <a:prstGeom prst="rect">
            <a:avLst/>
          </a:prstGeom>
        </p:spPr>
      </p:pic>
      <p:pic>
        <p:nvPicPr>
          <p:cNvPr id="445" name="Picture 4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3708599"/>
            <a:ext cx="309209" cy="305542"/>
          </a:xfrm>
          <a:prstGeom prst="rect">
            <a:avLst/>
          </a:prstGeom>
        </p:spPr>
      </p:pic>
      <p:pic>
        <p:nvPicPr>
          <p:cNvPr id="446" name="Picture 4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2628790"/>
            <a:ext cx="309209" cy="309209"/>
          </a:xfrm>
          <a:prstGeom prst="rect">
            <a:avLst/>
          </a:prstGeom>
        </p:spPr>
      </p:pic>
      <p:pic>
        <p:nvPicPr>
          <p:cNvPr id="447" name="Picture 4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2988726"/>
            <a:ext cx="309209" cy="309209"/>
          </a:xfrm>
          <a:prstGeom prst="rect">
            <a:avLst/>
          </a:prstGeom>
        </p:spPr>
      </p:pic>
      <p:pic>
        <p:nvPicPr>
          <p:cNvPr id="448" name="Picture 4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3348662"/>
            <a:ext cx="309209" cy="309209"/>
          </a:xfrm>
          <a:prstGeom prst="rect">
            <a:avLst/>
          </a:prstGeom>
        </p:spPr>
      </p:pic>
      <p:pic>
        <p:nvPicPr>
          <p:cNvPr id="449" name="Picture 44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3708599"/>
            <a:ext cx="309209" cy="305542"/>
          </a:xfrm>
          <a:prstGeom prst="rect">
            <a:avLst/>
          </a:prstGeom>
        </p:spPr>
      </p:pic>
      <p:pic>
        <p:nvPicPr>
          <p:cNvPr id="450" name="Picture 4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2628790"/>
            <a:ext cx="309209" cy="309209"/>
          </a:xfrm>
          <a:prstGeom prst="rect">
            <a:avLst/>
          </a:prstGeom>
        </p:spPr>
      </p:pic>
      <p:pic>
        <p:nvPicPr>
          <p:cNvPr id="451" name="Picture 4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2988726"/>
            <a:ext cx="309209" cy="309209"/>
          </a:xfrm>
          <a:prstGeom prst="rect">
            <a:avLst/>
          </a:prstGeom>
        </p:spPr>
      </p:pic>
      <p:pic>
        <p:nvPicPr>
          <p:cNvPr id="452" name="Picture 45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3348662"/>
            <a:ext cx="309209" cy="309209"/>
          </a:xfrm>
          <a:prstGeom prst="rect">
            <a:avLst/>
          </a:prstGeom>
        </p:spPr>
      </p:pic>
      <p:pic>
        <p:nvPicPr>
          <p:cNvPr id="453" name="Picture 4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3708599"/>
            <a:ext cx="309209" cy="305542"/>
          </a:xfrm>
          <a:prstGeom prst="rect">
            <a:avLst/>
          </a:prstGeom>
        </p:spPr>
      </p:pic>
      <p:pic>
        <p:nvPicPr>
          <p:cNvPr id="454" name="Picture 4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2628790"/>
            <a:ext cx="309209" cy="309209"/>
          </a:xfrm>
          <a:prstGeom prst="rect">
            <a:avLst/>
          </a:prstGeom>
        </p:spPr>
      </p:pic>
      <p:pic>
        <p:nvPicPr>
          <p:cNvPr id="455" name="Picture 4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2988726"/>
            <a:ext cx="309209" cy="309209"/>
          </a:xfrm>
          <a:prstGeom prst="rect">
            <a:avLst/>
          </a:prstGeom>
        </p:spPr>
      </p:pic>
      <p:pic>
        <p:nvPicPr>
          <p:cNvPr id="456" name="Picture 45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3348662"/>
            <a:ext cx="309209" cy="309209"/>
          </a:xfrm>
          <a:prstGeom prst="rect">
            <a:avLst/>
          </a:prstGeom>
        </p:spPr>
      </p:pic>
      <p:pic>
        <p:nvPicPr>
          <p:cNvPr id="457" name="Picture 4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3708599"/>
            <a:ext cx="309209" cy="305542"/>
          </a:xfrm>
          <a:prstGeom prst="rect">
            <a:avLst/>
          </a:prstGeom>
        </p:spPr>
      </p:pic>
      <p:pic>
        <p:nvPicPr>
          <p:cNvPr id="458" name="Picture 4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2628790"/>
            <a:ext cx="309209" cy="309209"/>
          </a:xfrm>
          <a:prstGeom prst="rect">
            <a:avLst/>
          </a:prstGeom>
        </p:spPr>
      </p:pic>
      <p:pic>
        <p:nvPicPr>
          <p:cNvPr id="459" name="Picture 4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2988726"/>
            <a:ext cx="309209" cy="309209"/>
          </a:xfrm>
          <a:prstGeom prst="rect">
            <a:avLst/>
          </a:prstGeom>
        </p:spPr>
      </p:pic>
      <p:pic>
        <p:nvPicPr>
          <p:cNvPr id="460" name="Picture 4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3348662"/>
            <a:ext cx="309209" cy="309209"/>
          </a:xfrm>
          <a:prstGeom prst="rect">
            <a:avLst/>
          </a:prstGeom>
        </p:spPr>
      </p:pic>
      <p:pic>
        <p:nvPicPr>
          <p:cNvPr id="461" name="Picture 4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3708599"/>
            <a:ext cx="309209" cy="305542"/>
          </a:xfrm>
          <a:prstGeom prst="rect">
            <a:avLst/>
          </a:prstGeom>
        </p:spPr>
      </p:pic>
      <p:pic>
        <p:nvPicPr>
          <p:cNvPr id="462" name="Picture 46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317" y="2988726"/>
            <a:ext cx="309209" cy="309209"/>
          </a:xfrm>
          <a:prstGeom prst="rect">
            <a:avLst/>
          </a:prstGeom>
        </p:spPr>
      </p:pic>
      <p:pic>
        <p:nvPicPr>
          <p:cNvPr id="463" name="Picture 4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317" y="3348662"/>
            <a:ext cx="309209" cy="309209"/>
          </a:xfrm>
          <a:prstGeom prst="rect">
            <a:avLst/>
          </a:prstGeom>
        </p:spPr>
      </p:pic>
      <p:pic>
        <p:nvPicPr>
          <p:cNvPr id="464" name="Picture 4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317" y="3708599"/>
            <a:ext cx="309209" cy="305542"/>
          </a:xfrm>
          <a:prstGeom prst="rect">
            <a:avLst/>
          </a:prstGeom>
        </p:spPr>
      </p:pic>
      <p:pic>
        <p:nvPicPr>
          <p:cNvPr id="465" name="Picture 46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2767" y="2988726"/>
            <a:ext cx="309209" cy="309209"/>
          </a:xfrm>
          <a:prstGeom prst="rect">
            <a:avLst/>
          </a:prstGeom>
        </p:spPr>
      </p:pic>
      <p:pic>
        <p:nvPicPr>
          <p:cNvPr id="466" name="Picture 4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2767" y="3348662"/>
            <a:ext cx="309209" cy="309209"/>
          </a:xfrm>
          <a:prstGeom prst="rect">
            <a:avLst/>
          </a:prstGeom>
        </p:spPr>
      </p:pic>
      <p:pic>
        <p:nvPicPr>
          <p:cNvPr id="467" name="Picture 4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2767" y="3708599"/>
            <a:ext cx="309209" cy="305542"/>
          </a:xfrm>
          <a:prstGeom prst="rect">
            <a:avLst/>
          </a:prstGeom>
        </p:spPr>
      </p:pic>
      <p:pic>
        <p:nvPicPr>
          <p:cNvPr id="468" name="Picture 46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469126"/>
            <a:ext cx="310896" cy="310896"/>
          </a:xfrm>
          <a:prstGeom prst="rect">
            <a:avLst/>
          </a:prstGeom>
        </p:spPr>
      </p:pic>
      <p:pic>
        <p:nvPicPr>
          <p:cNvPr id="469" name="Picture 4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828180"/>
            <a:ext cx="310896" cy="310896"/>
          </a:xfrm>
          <a:prstGeom prst="rect">
            <a:avLst/>
          </a:prstGeom>
        </p:spPr>
      </p:pic>
      <p:pic>
        <p:nvPicPr>
          <p:cNvPr id="470" name="Picture 4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187234"/>
            <a:ext cx="310896" cy="310896"/>
          </a:xfrm>
          <a:prstGeom prst="rect">
            <a:avLst/>
          </a:prstGeom>
        </p:spPr>
      </p:pic>
      <p:pic>
        <p:nvPicPr>
          <p:cNvPr id="471" name="Picture 4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546288"/>
            <a:ext cx="310896" cy="310896"/>
          </a:xfrm>
          <a:prstGeom prst="rect">
            <a:avLst/>
          </a:prstGeom>
        </p:spPr>
      </p:pic>
      <p:pic>
        <p:nvPicPr>
          <p:cNvPr id="472" name="Picture 4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905342"/>
            <a:ext cx="310896" cy="310896"/>
          </a:xfrm>
          <a:prstGeom prst="rect">
            <a:avLst/>
          </a:prstGeom>
        </p:spPr>
      </p:pic>
      <p:pic>
        <p:nvPicPr>
          <p:cNvPr id="473" name="Picture 4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2264397"/>
            <a:ext cx="310896" cy="310896"/>
          </a:xfrm>
          <a:prstGeom prst="rect">
            <a:avLst/>
          </a:prstGeom>
        </p:spPr>
      </p:pic>
      <p:pic>
        <p:nvPicPr>
          <p:cNvPr id="474" name="Picture 47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469126"/>
            <a:ext cx="310896" cy="310896"/>
          </a:xfrm>
          <a:prstGeom prst="rect">
            <a:avLst/>
          </a:prstGeom>
        </p:spPr>
      </p:pic>
      <p:pic>
        <p:nvPicPr>
          <p:cNvPr id="475" name="Picture 4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828180"/>
            <a:ext cx="310896" cy="310896"/>
          </a:xfrm>
          <a:prstGeom prst="rect">
            <a:avLst/>
          </a:prstGeom>
        </p:spPr>
      </p:pic>
      <p:pic>
        <p:nvPicPr>
          <p:cNvPr id="476" name="Picture 4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187234"/>
            <a:ext cx="310896" cy="310896"/>
          </a:xfrm>
          <a:prstGeom prst="rect">
            <a:avLst/>
          </a:prstGeom>
        </p:spPr>
      </p:pic>
      <p:pic>
        <p:nvPicPr>
          <p:cNvPr id="477" name="Picture 47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546288"/>
            <a:ext cx="310896" cy="310896"/>
          </a:xfrm>
          <a:prstGeom prst="rect">
            <a:avLst/>
          </a:prstGeom>
        </p:spPr>
      </p:pic>
      <p:pic>
        <p:nvPicPr>
          <p:cNvPr id="478" name="Picture 4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905342"/>
            <a:ext cx="310896" cy="310896"/>
          </a:xfrm>
          <a:prstGeom prst="rect">
            <a:avLst/>
          </a:prstGeom>
        </p:spPr>
      </p:pic>
      <p:pic>
        <p:nvPicPr>
          <p:cNvPr id="479" name="Picture 4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2264397"/>
            <a:ext cx="310896" cy="310896"/>
          </a:xfrm>
          <a:prstGeom prst="rect">
            <a:avLst/>
          </a:prstGeom>
        </p:spPr>
      </p:pic>
      <p:pic>
        <p:nvPicPr>
          <p:cNvPr id="480" name="Picture 4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79610" y="2628790"/>
            <a:ext cx="309209" cy="309209"/>
          </a:xfrm>
          <a:prstGeom prst="rect">
            <a:avLst/>
          </a:prstGeom>
        </p:spPr>
      </p:pic>
      <p:pic>
        <p:nvPicPr>
          <p:cNvPr id="481" name="Picture 48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469126"/>
            <a:ext cx="310896" cy="310896"/>
          </a:xfrm>
          <a:prstGeom prst="rect">
            <a:avLst/>
          </a:prstGeom>
        </p:spPr>
      </p:pic>
      <p:pic>
        <p:nvPicPr>
          <p:cNvPr id="482" name="Picture 48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828180"/>
            <a:ext cx="310896" cy="310896"/>
          </a:xfrm>
          <a:prstGeom prst="rect">
            <a:avLst/>
          </a:prstGeom>
        </p:spPr>
      </p:pic>
      <p:pic>
        <p:nvPicPr>
          <p:cNvPr id="483" name="Picture 48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187234"/>
            <a:ext cx="310896" cy="310896"/>
          </a:xfrm>
          <a:prstGeom prst="rect">
            <a:avLst/>
          </a:prstGeom>
        </p:spPr>
      </p:pic>
      <p:pic>
        <p:nvPicPr>
          <p:cNvPr id="484" name="Picture 4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546288"/>
            <a:ext cx="310896" cy="310896"/>
          </a:xfrm>
          <a:prstGeom prst="rect">
            <a:avLst/>
          </a:prstGeom>
        </p:spPr>
      </p:pic>
      <p:pic>
        <p:nvPicPr>
          <p:cNvPr id="485" name="Picture 4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905342"/>
            <a:ext cx="310896" cy="310896"/>
          </a:xfrm>
          <a:prstGeom prst="rect">
            <a:avLst/>
          </a:prstGeom>
        </p:spPr>
      </p:pic>
      <p:pic>
        <p:nvPicPr>
          <p:cNvPr id="486" name="Picture 4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2264397"/>
            <a:ext cx="310896" cy="310896"/>
          </a:xfrm>
          <a:prstGeom prst="rect">
            <a:avLst/>
          </a:prstGeom>
        </p:spPr>
      </p:pic>
      <p:pic>
        <p:nvPicPr>
          <p:cNvPr id="487" name="Picture 4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2629325"/>
            <a:ext cx="309209" cy="309209"/>
          </a:xfrm>
          <a:prstGeom prst="rect">
            <a:avLst/>
          </a:prstGeom>
        </p:spPr>
      </p:pic>
      <p:pic>
        <p:nvPicPr>
          <p:cNvPr id="488" name="Picture 4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469661"/>
            <a:ext cx="310896" cy="310896"/>
          </a:xfrm>
          <a:prstGeom prst="rect">
            <a:avLst/>
          </a:prstGeom>
        </p:spPr>
      </p:pic>
      <p:pic>
        <p:nvPicPr>
          <p:cNvPr id="489" name="Picture 48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828715"/>
            <a:ext cx="310896" cy="310896"/>
          </a:xfrm>
          <a:prstGeom prst="rect">
            <a:avLst/>
          </a:prstGeom>
        </p:spPr>
      </p:pic>
      <p:pic>
        <p:nvPicPr>
          <p:cNvPr id="490" name="Picture 4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187769"/>
            <a:ext cx="310896" cy="310896"/>
          </a:xfrm>
          <a:prstGeom prst="rect">
            <a:avLst/>
          </a:prstGeom>
        </p:spPr>
      </p:pic>
      <p:pic>
        <p:nvPicPr>
          <p:cNvPr id="491" name="Picture 49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546823"/>
            <a:ext cx="310896" cy="310896"/>
          </a:xfrm>
          <a:prstGeom prst="rect">
            <a:avLst/>
          </a:prstGeom>
        </p:spPr>
      </p:pic>
      <p:pic>
        <p:nvPicPr>
          <p:cNvPr id="492" name="Picture 4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905877"/>
            <a:ext cx="310896" cy="310896"/>
          </a:xfrm>
          <a:prstGeom prst="rect">
            <a:avLst/>
          </a:prstGeom>
        </p:spPr>
      </p:pic>
      <p:pic>
        <p:nvPicPr>
          <p:cNvPr id="493" name="Picture 4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2264932"/>
            <a:ext cx="310896" cy="310896"/>
          </a:xfrm>
          <a:prstGeom prst="rect">
            <a:avLst/>
          </a:prstGeom>
        </p:spPr>
      </p:pic>
      <p:pic>
        <p:nvPicPr>
          <p:cNvPr id="494" name="Picture 4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467487"/>
            <a:ext cx="310896" cy="310896"/>
          </a:xfrm>
          <a:prstGeom prst="rect">
            <a:avLst/>
          </a:prstGeom>
        </p:spPr>
      </p:pic>
      <p:pic>
        <p:nvPicPr>
          <p:cNvPr id="495" name="Picture 49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826541"/>
            <a:ext cx="310896" cy="310896"/>
          </a:xfrm>
          <a:prstGeom prst="rect">
            <a:avLst/>
          </a:prstGeom>
        </p:spPr>
      </p:pic>
      <p:pic>
        <p:nvPicPr>
          <p:cNvPr id="496" name="Picture 4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185595"/>
            <a:ext cx="310896" cy="310896"/>
          </a:xfrm>
          <a:prstGeom prst="rect">
            <a:avLst/>
          </a:prstGeom>
        </p:spPr>
      </p:pic>
      <p:pic>
        <p:nvPicPr>
          <p:cNvPr id="497" name="Picture 49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544649"/>
            <a:ext cx="310896" cy="310896"/>
          </a:xfrm>
          <a:prstGeom prst="rect">
            <a:avLst/>
          </a:prstGeom>
        </p:spPr>
      </p:pic>
      <p:pic>
        <p:nvPicPr>
          <p:cNvPr id="498" name="Picture 49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903703"/>
            <a:ext cx="310896" cy="310896"/>
          </a:xfrm>
          <a:prstGeom prst="rect">
            <a:avLst/>
          </a:prstGeom>
        </p:spPr>
      </p:pic>
      <p:pic>
        <p:nvPicPr>
          <p:cNvPr id="499" name="Picture 49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2262758"/>
            <a:ext cx="310896" cy="310896"/>
          </a:xfrm>
          <a:prstGeom prst="rect">
            <a:avLst/>
          </a:prstGeom>
        </p:spPr>
      </p:pic>
      <p:pic>
        <p:nvPicPr>
          <p:cNvPr id="500" name="Picture 4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467487"/>
            <a:ext cx="310896" cy="310896"/>
          </a:xfrm>
          <a:prstGeom prst="rect">
            <a:avLst/>
          </a:prstGeom>
        </p:spPr>
      </p:pic>
      <p:pic>
        <p:nvPicPr>
          <p:cNvPr id="501" name="Picture 5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826541"/>
            <a:ext cx="310896" cy="310896"/>
          </a:xfrm>
          <a:prstGeom prst="rect">
            <a:avLst/>
          </a:prstGeom>
        </p:spPr>
      </p:pic>
      <p:pic>
        <p:nvPicPr>
          <p:cNvPr id="502" name="Picture 50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185595"/>
            <a:ext cx="310896" cy="310896"/>
          </a:xfrm>
          <a:prstGeom prst="rect">
            <a:avLst/>
          </a:prstGeom>
        </p:spPr>
      </p:pic>
      <p:pic>
        <p:nvPicPr>
          <p:cNvPr id="503" name="Picture 50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544649"/>
            <a:ext cx="310896" cy="310896"/>
          </a:xfrm>
          <a:prstGeom prst="rect">
            <a:avLst/>
          </a:prstGeom>
        </p:spPr>
      </p:pic>
      <p:pic>
        <p:nvPicPr>
          <p:cNvPr id="504" name="Picture 50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903703"/>
            <a:ext cx="310896" cy="310896"/>
          </a:xfrm>
          <a:prstGeom prst="rect">
            <a:avLst/>
          </a:prstGeom>
        </p:spPr>
      </p:pic>
      <p:pic>
        <p:nvPicPr>
          <p:cNvPr id="505" name="Picture 50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2262758"/>
            <a:ext cx="310896" cy="310896"/>
          </a:xfrm>
          <a:prstGeom prst="rect">
            <a:avLst/>
          </a:prstGeom>
        </p:spPr>
      </p:pic>
      <p:pic>
        <p:nvPicPr>
          <p:cNvPr id="506" name="Picture 50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2628255"/>
            <a:ext cx="310896" cy="310896"/>
          </a:xfrm>
          <a:prstGeom prst="rect">
            <a:avLst/>
          </a:prstGeom>
        </p:spPr>
      </p:pic>
      <p:pic>
        <p:nvPicPr>
          <p:cNvPr id="507" name="Picture 50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2621811"/>
            <a:ext cx="310896" cy="31089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7375" y="475708"/>
            <a:ext cx="310896" cy="310896"/>
          </a:xfrm>
          <a:prstGeom prst="rect">
            <a:avLst/>
          </a:prstGeom>
        </p:spPr>
      </p:pic>
    </p:spTree>
    <p:extLst>
      <p:ext uri="{BB962C8B-B14F-4D97-AF65-F5344CB8AC3E}">
        <p14:creationId xmlns:p14="http://schemas.microsoft.com/office/powerpoint/2010/main" val="5778980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500"/>
                                        <p:tgtEl>
                                          <p:spTgt spid="206"/>
                                        </p:tgtEl>
                                      </p:cBhvr>
                                    </p:animEffect>
                                  </p:childTnLst>
                                </p:cTn>
                              </p:par>
                              <p:par>
                                <p:cTn id="8" presetID="10" presetClass="entr" presetSubtype="0" fill="hold" nodeType="withEffect">
                                  <p:stCondLst>
                                    <p:cond delay="0"/>
                                  </p:stCondLst>
                                  <p:childTnLst>
                                    <p:set>
                                      <p:cBhvr>
                                        <p:cTn id="9" dur="1" fill="hold">
                                          <p:stCondLst>
                                            <p:cond delay="0"/>
                                          </p:stCondLst>
                                        </p:cTn>
                                        <p:tgtEl>
                                          <p:spTgt spid="212"/>
                                        </p:tgtEl>
                                        <p:attrNameLst>
                                          <p:attrName>style.visibility</p:attrName>
                                        </p:attrNameLst>
                                      </p:cBhvr>
                                      <p:to>
                                        <p:strVal val="visible"/>
                                      </p:to>
                                    </p:set>
                                    <p:animEffect transition="in" filter="fade">
                                      <p:cBhvr>
                                        <p:cTn id="10" dur="500"/>
                                        <p:tgtEl>
                                          <p:spTgt spid="2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3"/>
                                        </p:tgtEl>
                                        <p:attrNameLst>
                                          <p:attrName>style.visibility</p:attrName>
                                        </p:attrNameLst>
                                      </p:cBhvr>
                                      <p:to>
                                        <p:strVal val="visible"/>
                                      </p:to>
                                    </p:set>
                                    <p:animEffect transition="in" filter="fade">
                                      <p:cBhvr>
                                        <p:cTn id="13" dur="500"/>
                                        <p:tgtEl>
                                          <p:spTgt spid="213"/>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50"/>
                                        </p:tgtEl>
                                        <p:attrNameLst>
                                          <p:attrName>style.visibility</p:attrName>
                                        </p:attrNameLst>
                                      </p:cBhvr>
                                      <p:to>
                                        <p:strVal val="visible"/>
                                      </p:to>
                                    </p:set>
                                    <p:animEffect transition="in" filter="fade">
                                      <p:cBhvr>
                                        <p:cTn id="17" dur="500"/>
                                        <p:tgtEl>
                                          <p:spTgt spid="150"/>
                                        </p:tgtEl>
                                      </p:cBhvr>
                                    </p:animEffect>
                                  </p:childTnLst>
                                </p:cTn>
                              </p:par>
                              <p:par>
                                <p:cTn id="18" presetID="10" presetClass="entr" presetSubtype="0" fill="hold" nodeType="withEffect">
                                  <p:stCondLst>
                                    <p:cond delay="0"/>
                                  </p:stCondLst>
                                  <p:childTnLst>
                                    <p:set>
                                      <p:cBhvr>
                                        <p:cTn id="19" dur="1" fill="hold">
                                          <p:stCondLst>
                                            <p:cond delay="0"/>
                                          </p:stCondLst>
                                        </p:cTn>
                                        <p:tgtEl>
                                          <p:spTgt spid="167"/>
                                        </p:tgtEl>
                                        <p:attrNameLst>
                                          <p:attrName>style.visibility</p:attrName>
                                        </p:attrNameLst>
                                      </p:cBhvr>
                                      <p:to>
                                        <p:strVal val="visible"/>
                                      </p:to>
                                    </p:set>
                                    <p:animEffect transition="in" filter="fade">
                                      <p:cBhvr>
                                        <p:cTn id="20" dur="500"/>
                                        <p:tgtEl>
                                          <p:spTgt spid="16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Effect transition="in" filter="fade">
                                      <p:cBhvr>
                                        <p:cTn id="23"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animBg="1"/>
      <p:bldP spid="213" grpId="0"/>
      <p:bldP spid="150" grpId="0" animBg="1"/>
      <p:bldP spid="1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7" name="Picture 5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994" y="828922"/>
            <a:ext cx="310896" cy="310896"/>
          </a:xfrm>
          <a:prstGeom prst="rect">
            <a:avLst/>
          </a:prstGeom>
        </p:spPr>
      </p:pic>
      <p:pic>
        <p:nvPicPr>
          <p:cNvPr id="516" name="Picture 5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3708" y="469867"/>
            <a:ext cx="310896" cy="310896"/>
          </a:xfrm>
          <a:prstGeom prst="rect">
            <a:avLst/>
          </a:prstGeom>
        </p:spPr>
      </p:pic>
      <p:pic>
        <p:nvPicPr>
          <p:cNvPr id="515" name="Picture 5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6978" y="467486"/>
            <a:ext cx="310896" cy="310896"/>
          </a:xfrm>
          <a:prstGeom prst="rect">
            <a:avLst/>
          </a:prstGeom>
        </p:spPr>
      </p:pic>
      <p:pic>
        <p:nvPicPr>
          <p:cNvPr id="514" name="Picture 5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3081" y="467487"/>
            <a:ext cx="310896" cy="310896"/>
          </a:xfrm>
          <a:prstGeom prst="rect">
            <a:avLst/>
          </a:prstGeom>
        </p:spPr>
      </p:pic>
      <p:grpSp>
        <p:nvGrpSpPr>
          <p:cNvPr id="2" name="Group 1"/>
          <p:cNvGrpSpPr/>
          <p:nvPr/>
        </p:nvGrpSpPr>
        <p:grpSpPr>
          <a:xfrm>
            <a:off x="31528" y="57690"/>
            <a:ext cx="1912918" cy="1824942"/>
            <a:chOff x="1084544" y="3500380"/>
            <a:chExt cx="1912918" cy="1824942"/>
          </a:xfrm>
        </p:grpSpPr>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85240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Multicultural Greek Council</a:t>
              </a:r>
            </a:p>
          </p:txBody>
        </p:sp>
      </p:grpSp>
      <p:sp>
        <p:nvSpPr>
          <p:cNvPr id="166" name="Title 1"/>
          <p:cNvSpPr txBox="1">
            <a:spLocks/>
          </p:cNvSpPr>
          <p:nvPr/>
        </p:nvSpPr>
        <p:spPr>
          <a:xfrm>
            <a:off x="6832811" y="4094452"/>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~6% of F/S Community</a:t>
            </a:r>
          </a:p>
        </p:txBody>
      </p:sp>
      <p:pic>
        <p:nvPicPr>
          <p:cNvPr id="168" name="Picture 1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7446" y="1224041"/>
            <a:ext cx="457200" cy="457200"/>
          </a:xfrm>
          <a:prstGeom prst="rect">
            <a:avLst/>
          </a:prstGeom>
        </p:spPr>
      </p:pic>
      <p:pic>
        <p:nvPicPr>
          <p:cNvPr id="171" name="Picture 1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8423" y="1224041"/>
            <a:ext cx="457200" cy="457200"/>
          </a:xfrm>
          <a:prstGeom prst="rect">
            <a:avLst/>
          </a:prstGeom>
        </p:spPr>
      </p:pic>
      <p:pic>
        <p:nvPicPr>
          <p:cNvPr id="172" name="Picture 1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9400" y="1224041"/>
            <a:ext cx="457200" cy="457200"/>
          </a:xfrm>
          <a:prstGeom prst="rect">
            <a:avLst/>
          </a:prstGeom>
        </p:spPr>
      </p:pic>
      <p:pic>
        <p:nvPicPr>
          <p:cNvPr id="173" name="Picture 1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0376" y="1224041"/>
            <a:ext cx="457200" cy="457200"/>
          </a:xfrm>
          <a:prstGeom prst="rect">
            <a:avLst/>
          </a:prstGeom>
        </p:spPr>
      </p:pic>
      <p:pic>
        <p:nvPicPr>
          <p:cNvPr id="174" name="Picture 17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1352" y="1224041"/>
            <a:ext cx="457200" cy="457200"/>
          </a:xfrm>
          <a:prstGeom prst="rect">
            <a:avLst/>
          </a:prstGeom>
        </p:spPr>
      </p:pic>
      <p:pic>
        <p:nvPicPr>
          <p:cNvPr id="176" name="Picture 1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7446" y="1736234"/>
            <a:ext cx="457200" cy="457200"/>
          </a:xfrm>
          <a:prstGeom prst="rect">
            <a:avLst/>
          </a:prstGeom>
        </p:spPr>
      </p:pic>
      <p:pic>
        <p:nvPicPr>
          <p:cNvPr id="179" name="Picture 1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8423" y="1736234"/>
            <a:ext cx="457200" cy="457200"/>
          </a:xfrm>
          <a:prstGeom prst="rect">
            <a:avLst/>
          </a:prstGeom>
        </p:spPr>
      </p:pic>
      <p:pic>
        <p:nvPicPr>
          <p:cNvPr id="182" name="Picture 1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9400" y="1736234"/>
            <a:ext cx="457200" cy="457200"/>
          </a:xfrm>
          <a:prstGeom prst="rect">
            <a:avLst/>
          </a:prstGeom>
        </p:spPr>
      </p:pic>
      <p:pic>
        <p:nvPicPr>
          <p:cNvPr id="185" name="Picture 1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7399" y="1736234"/>
            <a:ext cx="457200" cy="457200"/>
          </a:xfrm>
          <a:prstGeom prst="rect">
            <a:avLst/>
          </a:prstGeom>
        </p:spPr>
      </p:pic>
      <p:pic>
        <p:nvPicPr>
          <p:cNvPr id="188" name="Picture 1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5398" y="1736234"/>
            <a:ext cx="457200" cy="457200"/>
          </a:xfrm>
          <a:prstGeom prst="rect">
            <a:avLst/>
          </a:prstGeom>
        </p:spPr>
      </p:pic>
      <p:sp>
        <p:nvSpPr>
          <p:cNvPr id="191" name="Title 1"/>
          <p:cNvSpPr txBox="1">
            <a:spLocks/>
          </p:cNvSpPr>
          <p:nvPr/>
        </p:nvSpPr>
        <p:spPr>
          <a:xfrm>
            <a:off x="3099438" y="396601"/>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10 Chapters</a:t>
            </a:r>
          </a:p>
        </p:txBody>
      </p:sp>
      <p:sp>
        <p:nvSpPr>
          <p:cNvPr id="204" name="Title 1"/>
          <p:cNvSpPr txBox="1">
            <a:spLocks/>
          </p:cNvSpPr>
          <p:nvPr/>
        </p:nvSpPr>
        <p:spPr>
          <a:xfrm>
            <a:off x="3099438" y="741653"/>
            <a:ext cx="2937860" cy="457016"/>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Average Size: 14 Members</a:t>
            </a:r>
          </a:p>
        </p:txBody>
      </p:sp>
      <p:sp>
        <p:nvSpPr>
          <p:cNvPr id="205" name="Title 1"/>
          <p:cNvSpPr txBox="1">
            <a:spLocks/>
          </p:cNvSpPr>
          <p:nvPr/>
        </p:nvSpPr>
        <p:spPr>
          <a:xfrm>
            <a:off x="6818816" y="4351155"/>
            <a:ext cx="293786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(139 Members)</a:t>
            </a:r>
          </a:p>
        </p:txBody>
      </p:sp>
      <p:sp>
        <p:nvSpPr>
          <p:cNvPr id="206" name="Rectangle 205"/>
          <p:cNvSpPr/>
          <p:nvPr/>
        </p:nvSpPr>
        <p:spPr>
          <a:xfrm>
            <a:off x="3006271" y="1186182"/>
            <a:ext cx="1827831" cy="110440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cxnSp>
        <p:nvCxnSpPr>
          <p:cNvPr id="212" name="Straight Arrow Connector 211"/>
          <p:cNvCxnSpPr/>
          <p:nvPr/>
        </p:nvCxnSpPr>
        <p:spPr>
          <a:xfrm flipV="1">
            <a:off x="2338715" y="2345388"/>
            <a:ext cx="587554" cy="594424"/>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3" name="Title 1"/>
          <p:cNvSpPr txBox="1">
            <a:spLocks/>
          </p:cNvSpPr>
          <p:nvPr/>
        </p:nvSpPr>
        <p:spPr>
          <a:xfrm>
            <a:off x="764584" y="2764979"/>
            <a:ext cx="1650594"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6 Sororities</a:t>
            </a:r>
          </a:p>
        </p:txBody>
      </p:sp>
      <p:sp>
        <p:nvSpPr>
          <p:cNvPr id="150" name="Rectangle 149"/>
          <p:cNvSpPr/>
          <p:nvPr/>
        </p:nvSpPr>
        <p:spPr>
          <a:xfrm>
            <a:off x="4821301" y="1186076"/>
            <a:ext cx="1224006" cy="110440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cxnSp>
        <p:nvCxnSpPr>
          <p:cNvPr id="167" name="Straight Arrow Connector 166"/>
          <p:cNvCxnSpPr/>
          <p:nvPr/>
        </p:nvCxnSpPr>
        <p:spPr>
          <a:xfrm flipV="1">
            <a:off x="4751782" y="2345659"/>
            <a:ext cx="587554" cy="594424"/>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9" name="Title 1"/>
          <p:cNvSpPr txBox="1">
            <a:spLocks/>
          </p:cNvSpPr>
          <p:nvPr/>
        </p:nvSpPr>
        <p:spPr>
          <a:xfrm>
            <a:off x="3177651" y="2765250"/>
            <a:ext cx="1650594"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4 Fraternities</a:t>
            </a:r>
          </a:p>
        </p:txBody>
      </p:sp>
      <p:pic>
        <p:nvPicPr>
          <p:cNvPr id="410" name="Picture 40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829110"/>
            <a:ext cx="309209" cy="309209"/>
          </a:xfrm>
          <a:prstGeom prst="rect">
            <a:avLst/>
          </a:prstGeom>
        </p:spPr>
      </p:pic>
      <p:pic>
        <p:nvPicPr>
          <p:cNvPr id="411" name="Picture 4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1189046"/>
            <a:ext cx="309209" cy="309209"/>
          </a:xfrm>
          <a:prstGeom prst="rect">
            <a:avLst/>
          </a:prstGeom>
        </p:spPr>
      </p:pic>
      <p:pic>
        <p:nvPicPr>
          <p:cNvPr id="412" name="Picture 4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1548982"/>
            <a:ext cx="309209" cy="309209"/>
          </a:xfrm>
          <a:prstGeom prst="rect">
            <a:avLst/>
          </a:prstGeom>
        </p:spPr>
      </p:pic>
      <p:pic>
        <p:nvPicPr>
          <p:cNvPr id="413" name="Picture 4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1908918"/>
            <a:ext cx="309209" cy="309209"/>
          </a:xfrm>
          <a:prstGeom prst="rect">
            <a:avLst/>
          </a:prstGeom>
        </p:spPr>
      </p:pic>
      <p:pic>
        <p:nvPicPr>
          <p:cNvPr id="414" name="Picture 4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2268854"/>
            <a:ext cx="309209" cy="309209"/>
          </a:xfrm>
          <a:prstGeom prst="rect">
            <a:avLst/>
          </a:prstGeom>
        </p:spPr>
      </p:pic>
      <p:pic>
        <p:nvPicPr>
          <p:cNvPr id="415" name="Picture 4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2628790"/>
            <a:ext cx="309209" cy="309209"/>
          </a:xfrm>
          <a:prstGeom prst="rect">
            <a:avLst/>
          </a:prstGeom>
        </p:spPr>
      </p:pic>
      <p:pic>
        <p:nvPicPr>
          <p:cNvPr id="416" name="Picture 4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2988726"/>
            <a:ext cx="309209" cy="309209"/>
          </a:xfrm>
          <a:prstGeom prst="rect">
            <a:avLst/>
          </a:prstGeom>
        </p:spPr>
      </p:pic>
      <p:pic>
        <p:nvPicPr>
          <p:cNvPr id="417" name="Picture 4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3348662"/>
            <a:ext cx="309209" cy="309209"/>
          </a:xfrm>
          <a:prstGeom prst="rect">
            <a:avLst/>
          </a:prstGeom>
        </p:spPr>
      </p:pic>
      <p:pic>
        <p:nvPicPr>
          <p:cNvPr id="418" name="Picture 4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5458" y="3708599"/>
            <a:ext cx="309209" cy="305542"/>
          </a:xfrm>
          <a:prstGeom prst="rect">
            <a:avLst/>
          </a:prstGeom>
        </p:spPr>
      </p:pic>
      <p:pic>
        <p:nvPicPr>
          <p:cNvPr id="419" name="Picture 4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829110"/>
            <a:ext cx="309209" cy="309209"/>
          </a:xfrm>
          <a:prstGeom prst="rect">
            <a:avLst/>
          </a:prstGeom>
        </p:spPr>
      </p:pic>
      <p:pic>
        <p:nvPicPr>
          <p:cNvPr id="420" name="Picture 4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1189046"/>
            <a:ext cx="309209" cy="309209"/>
          </a:xfrm>
          <a:prstGeom prst="rect">
            <a:avLst/>
          </a:prstGeom>
        </p:spPr>
      </p:pic>
      <p:pic>
        <p:nvPicPr>
          <p:cNvPr id="421" name="Picture 4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1548982"/>
            <a:ext cx="309209" cy="309209"/>
          </a:xfrm>
          <a:prstGeom prst="rect">
            <a:avLst/>
          </a:prstGeom>
        </p:spPr>
      </p:pic>
      <p:pic>
        <p:nvPicPr>
          <p:cNvPr id="422" name="Picture 4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1908918"/>
            <a:ext cx="309209" cy="309209"/>
          </a:xfrm>
          <a:prstGeom prst="rect">
            <a:avLst/>
          </a:prstGeom>
        </p:spPr>
      </p:pic>
      <p:pic>
        <p:nvPicPr>
          <p:cNvPr id="423" name="Picture 4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2268854"/>
            <a:ext cx="309209" cy="309209"/>
          </a:xfrm>
          <a:prstGeom prst="rect">
            <a:avLst/>
          </a:prstGeom>
        </p:spPr>
      </p:pic>
      <p:pic>
        <p:nvPicPr>
          <p:cNvPr id="424" name="Picture 4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2628790"/>
            <a:ext cx="309209" cy="309209"/>
          </a:xfrm>
          <a:prstGeom prst="rect">
            <a:avLst/>
          </a:prstGeom>
        </p:spPr>
      </p:pic>
      <p:pic>
        <p:nvPicPr>
          <p:cNvPr id="425" name="Picture 4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2988726"/>
            <a:ext cx="309209" cy="309209"/>
          </a:xfrm>
          <a:prstGeom prst="rect">
            <a:avLst/>
          </a:prstGeom>
        </p:spPr>
      </p:pic>
      <p:pic>
        <p:nvPicPr>
          <p:cNvPr id="426" name="Picture 4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3348662"/>
            <a:ext cx="309209" cy="309209"/>
          </a:xfrm>
          <a:prstGeom prst="rect">
            <a:avLst/>
          </a:prstGeom>
        </p:spPr>
      </p:pic>
      <p:pic>
        <p:nvPicPr>
          <p:cNvPr id="427" name="Picture 4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8665" y="3708599"/>
            <a:ext cx="309209" cy="305542"/>
          </a:xfrm>
          <a:prstGeom prst="rect">
            <a:avLst/>
          </a:prstGeom>
        </p:spPr>
      </p:pic>
      <p:pic>
        <p:nvPicPr>
          <p:cNvPr id="428" name="Picture 4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829110"/>
            <a:ext cx="309209" cy="309209"/>
          </a:xfrm>
          <a:prstGeom prst="rect">
            <a:avLst/>
          </a:prstGeom>
        </p:spPr>
      </p:pic>
      <p:pic>
        <p:nvPicPr>
          <p:cNvPr id="429" name="Picture 4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1189046"/>
            <a:ext cx="309209" cy="309209"/>
          </a:xfrm>
          <a:prstGeom prst="rect">
            <a:avLst/>
          </a:prstGeom>
        </p:spPr>
      </p:pic>
      <p:pic>
        <p:nvPicPr>
          <p:cNvPr id="430" name="Picture 4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1548982"/>
            <a:ext cx="309209" cy="309209"/>
          </a:xfrm>
          <a:prstGeom prst="rect">
            <a:avLst/>
          </a:prstGeom>
        </p:spPr>
      </p:pic>
      <p:pic>
        <p:nvPicPr>
          <p:cNvPr id="431" name="Picture 4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1908918"/>
            <a:ext cx="309209" cy="309209"/>
          </a:xfrm>
          <a:prstGeom prst="rect">
            <a:avLst/>
          </a:prstGeom>
        </p:spPr>
      </p:pic>
      <p:pic>
        <p:nvPicPr>
          <p:cNvPr id="432" name="Picture 4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2268854"/>
            <a:ext cx="309209" cy="309209"/>
          </a:xfrm>
          <a:prstGeom prst="rect">
            <a:avLst/>
          </a:prstGeom>
        </p:spPr>
      </p:pic>
      <p:pic>
        <p:nvPicPr>
          <p:cNvPr id="433" name="Picture 4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2628790"/>
            <a:ext cx="309209" cy="309209"/>
          </a:xfrm>
          <a:prstGeom prst="rect">
            <a:avLst/>
          </a:prstGeom>
        </p:spPr>
      </p:pic>
      <p:pic>
        <p:nvPicPr>
          <p:cNvPr id="434" name="Picture 4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2988726"/>
            <a:ext cx="309209" cy="309209"/>
          </a:xfrm>
          <a:prstGeom prst="rect">
            <a:avLst/>
          </a:prstGeom>
        </p:spPr>
      </p:pic>
      <p:pic>
        <p:nvPicPr>
          <p:cNvPr id="435" name="Picture 4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3348662"/>
            <a:ext cx="309209" cy="309209"/>
          </a:xfrm>
          <a:prstGeom prst="rect">
            <a:avLst/>
          </a:prstGeom>
        </p:spPr>
      </p:pic>
      <p:pic>
        <p:nvPicPr>
          <p:cNvPr id="436" name="Picture 4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2085" y="3708599"/>
            <a:ext cx="309209" cy="305542"/>
          </a:xfrm>
          <a:prstGeom prst="rect">
            <a:avLst/>
          </a:prstGeom>
        </p:spPr>
      </p:pic>
      <p:pic>
        <p:nvPicPr>
          <p:cNvPr id="438" name="Picture 4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1189046"/>
            <a:ext cx="309209" cy="309209"/>
          </a:xfrm>
          <a:prstGeom prst="rect">
            <a:avLst/>
          </a:prstGeom>
        </p:spPr>
      </p:pic>
      <p:pic>
        <p:nvPicPr>
          <p:cNvPr id="439" name="Picture 4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1548982"/>
            <a:ext cx="309209" cy="309209"/>
          </a:xfrm>
          <a:prstGeom prst="rect">
            <a:avLst/>
          </a:prstGeom>
        </p:spPr>
      </p:pic>
      <p:pic>
        <p:nvPicPr>
          <p:cNvPr id="440" name="Picture 4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1908918"/>
            <a:ext cx="309209" cy="309209"/>
          </a:xfrm>
          <a:prstGeom prst="rect">
            <a:avLst/>
          </a:prstGeom>
        </p:spPr>
      </p:pic>
      <p:pic>
        <p:nvPicPr>
          <p:cNvPr id="441" name="Picture 4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2268854"/>
            <a:ext cx="309209" cy="309209"/>
          </a:xfrm>
          <a:prstGeom prst="rect">
            <a:avLst/>
          </a:prstGeom>
        </p:spPr>
      </p:pic>
      <p:pic>
        <p:nvPicPr>
          <p:cNvPr id="442" name="Picture 4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2628790"/>
            <a:ext cx="309209" cy="309209"/>
          </a:xfrm>
          <a:prstGeom prst="rect">
            <a:avLst/>
          </a:prstGeom>
        </p:spPr>
      </p:pic>
      <p:pic>
        <p:nvPicPr>
          <p:cNvPr id="443" name="Picture 4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2988726"/>
            <a:ext cx="309209" cy="309209"/>
          </a:xfrm>
          <a:prstGeom prst="rect">
            <a:avLst/>
          </a:prstGeom>
        </p:spPr>
      </p:pic>
      <p:pic>
        <p:nvPicPr>
          <p:cNvPr id="444" name="Picture 4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3348662"/>
            <a:ext cx="309209" cy="309209"/>
          </a:xfrm>
          <a:prstGeom prst="rect">
            <a:avLst/>
          </a:prstGeom>
        </p:spPr>
      </p:pic>
      <p:pic>
        <p:nvPicPr>
          <p:cNvPr id="445" name="Picture 4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5081" y="3708599"/>
            <a:ext cx="309209" cy="305542"/>
          </a:xfrm>
          <a:prstGeom prst="rect">
            <a:avLst/>
          </a:prstGeom>
        </p:spPr>
      </p:pic>
      <p:pic>
        <p:nvPicPr>
          <p:cNvPr id="446" name="Picture 4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2628790"/>
            <a:ext cx="309209" cy="309209"/>
          </a:xfrm>
          <a:prstGeom prst="rect">
            <a:avLst/>
          </a:prstGeom>
        </p:spPr>
      </p:pic>
      <p:pic>
        <p:nvPicPr>
          <p:cNvPr id="447" name="Picture 4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2988726"/>
            <a:ext cx="309209" cy="309209"/>
          </a:xfrm>
          <a:prstGeom prst="rect">
            <a:avLst/>
          </a:prstGeom>
        </p:spPr>
      </p:pic>
      <p:pic>
        <p:nvPicPr>
          <p:cNvPr id="448" name="Picture 4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3348662"/>
            <a:ext cx="309209" cy="309209"/>
          </a:xfrm>
          <a:prstGeom prst="rect">
            <a:avLst/>
          </a:prstGeom>
        </p:spPr>
      </p:pic>
      <p:pic>
        <p:nvPicPr>
          <p:cNvPr id="449" name="Picture 44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3562" y="3708599"/>
            <a:ext cx="309209" cy="305542"/>
          </a:xfrm>
          <a:prstGeom prst="rect">
            <a:avLst/>
          </a:prstGeom>
        </p:spPr>
      </p:pic>
      <p:pic>
        <p:nvPicPr>
          <p:cNvPr id="450" name="Picture 4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2628790"/>
            <a:ext cx="309209" cy="309209"/>
          </a:xfrm>
          <a:prstGeom prst="rect">
            <a:avLst/>
          </a:prstGeom>
        </p:spPr>
      </p:pic>
      <p:pic>
        <p:nvPicPr>
          <p:cNvPr id="451" name="Picture 4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2988726"/>
            <a:ext cx="309209" cy="309209"/>
          </a:xfrm>
          <a:prstGeom prst="rect">
            <a:avLst/>
          </a:prstGeom>
        </p:spPr>
      </p:pic>
      <p:pic>
        <p:nvPicPr>
          <p:cNvPr id="452" name="Picture 45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3348662"/>
            <a:ext cx="309209" cy="309209"/>
          </a:xfrm>
          <a:prstGeom prst="rect">
            <a:avLst/>
          </a:prstGeom>
        </p:spPr>
      </p:pic>
      <p:pic>
        <p:nvPicPr>
          <p:cNvPr id="453" name="Picture 4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3914" y="3708599"/>
            <a:ext cx="309209" cy="305542"/>
          </a:xfrm>
          <a:prstGeom prst="rect">
            <a:avLst/>
          </a:prstGeom>
        </p:spPr>
      </p:pic>
      <p:pic>
        <p:nvPicPr>
          <p:cNvPr id="454" name="Picture 4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2628790"/>
            <a:ext cx="309209" cy="309209"/>
          </a:xfrm>
          <a:prstGeom prst="rect">
            <a:avLst/>
          </a:prstGeom>
        </p:spPr>
      </p:pic>
      <p:pic>
        <p:nvPicPr>
          <p:cNvPr id="455" name="Picture 4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2988726"/>
            <a:ext cx="309209" cy="309209"/>
          </a:xfrm>
          <a:prstGeom prst="rect">
            <a:avLst/>
          </a:prstGeom>
        </p:spPr>
      </p:pic>
      <p:pic>
        <p:nvPicPr>
          <p:cNvPr id="456" name="Picture 45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3348662"/>
            <a:ext cx="309209" cy="309209"/>
          </a:xfrm>
          <a:prstGeom prst="rect">
            <a:avLst/>
          </a:prstGeom>
        </p:spPr>
      </p:pic>
      <p:pic>
        <p:nvPicPr>
          <p:cNvPr id="457" name="Picture 4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6247" y="3708599"/>
            <a:ext cx="309209" cy="305542"/>
          </a:xfrm>
          <a:prstGeom prst="rect">
            <a:avLst/>
          </a:prstGeom>
        </p:spPr>
      </p:pic>
      <p:pic>
        <p:nvPicPr>
          <p:cNvPr id="458" name="Picture 4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2628790"/>
            <a:ext cx="309209" cy="309209"/>
          </a:xfrm>
          <a:prstGeom prst="rect">
            <a:avLst/>
          </a:prstGeom>
        </p:spPr>
      </p:pic>
      <p:pic>
        <p:nvPicPr>
          <p:cNvPr id="459" name="Picture 4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2988726"/>
            <a:ext cx="309209" cy="309209"/>
          </a:xfrm>
          <a:prstGeom prst="rect">
            <a:avLst/>
          </a:prstGeom>
        </p:spPr>
      </p:pic>
      <p:pic>
        <p:nvPicPr>
          <p:cNvPr id="460" name="Picture 4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3348662"/>
            <a:ext cx="309209" cy="309209"/>
          </a:xfrm>
          <a:prstGeom prst="rect">
            <a:avLst/>
          </a:prstGeom>
        </p:spPr>
      </p:pic>
      <p:pic>
        <p:nvPicPr>
          <p:cNvPr id="461" name="Picture 4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3708599"/>
            <a:ext cx="309209" cy="305542"/>
          </a:xfrm>
          <a:prstGeom prst="rect">
            <a:avLst/>
          </a:prstGeom>
        </p:spPr>
      </p:pic>
      <p:pic>
        <p:nvPicPr>
          <p:cNvPr id="462" name="Picture 46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317" y="2988726"/>
            <a:ext cx="309209" cy="309209"/>
          </a:xfrm>
          <a:prstGeom prst="rect">
            <a:avLst/>
          </a:prstGeom>
        </p:spPr>
      </p:pic>
      <p:pic>
        <p:nvPicPr>
          <p:cNvPr id="463" name="Picture 4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317" y="3348662"/>
            <a:ext cx="309209" cy="309209"/>
          </a:xfrm>
          <a:prstGeom prst="rect">
            <a:avLst/>
          </a:prstGeom>
        </p:spPr>
      </p:pic>
      <p:pic>
        <p:nvPicPr>
          <p:cNvPr id="464" name="Picture 4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0317" y="3708599"/>
            <a:ext cx="309209" cy="305542"/>
          </a:xfrm>
          <a:prstGeom prst="rect">
            <a:avLst/>
          </a:prstGeom>
        </p:spPr>
      </p:pic>
      <p:pic>
        <p:nvPicPr>
          <p:cNvPr id="465" name="Picture 46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2767" y="2988726"/>
            <a:ext cx="309209" cy="309209"/>
          </a:xfrm>
          <a:prstGeom prst="rect">
            <a:avLst/>
          </a:prstGeom>
        </p:spPr>
      </p:pic>
      <p:pic>
        <p:nvPicPr>
          <p:cNvPr id="466" name="Picture 4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2767" y="3348662"/>
            <a:ext cx="309209" cy="309209"/>
          </a:xfrm>
          <a:prstGeom prst="rect">
            <a:avLst/>
          </a:prstGeom>
        </p:spPr>
      </p:pic>
      <p:pic>
        <p:nvPicPr>
          <p:cNvPr id="467" name="Picture 4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2767" y="3708599"/>
            <a:ext cx="309209" cy="305542"/>
          </a:xfrm>
          <a:prstGeom prst="rect">
            <a:avLst/>
          </a:prstGeom>
        </p:spPr>
      </p:pic>
      <p:pic>
        <p:nvPicPr>
          <p:cNvPr id="468" name="Picture 46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469126"/>
            <a:ext cx="310896" cy="310896"/>
          </a:xfrm>
          <a:prstGeom prst="rect">
            <a:avLst/>
          </a:prstGeom>
        </p:spPr>
      </p:pic>
      <p:pic>
        <p:nvPicPr>
          <p:cNvPr id="469" name="Picture 4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828180"/>
            <a:ext cx="310896" cy="310896"/>
          </a:xfrm>
          <a:prstGeom prst="rect">
            <a:avLst/>
          </a:prstGeom>
        </p:spPr>
      </p:pic>
      <p:pic>
        <p:nvPicPr>
          <p:cNvPr id="470" name="Picture 4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187234"/>
            <a:ext cx="310896" cy="310896"/>
          </a:xfrm>
          <a:prstGeom prst="rect">
            <a:avLst/>
          </a:prstGeom>
        </p:spPr>
      </p:pic>
      <p:pic>
        <p:nvPicPr>
          <p:cNvPr id="471" name="Picture 4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546288"/>
            <a:ext cx="310896" cy="310896"/>
          </a:xfrm>
          <a:prstGeom prst="rect">
            <a:avLst/>
          </a:prstGeom>
        </p:spPr>
      </p:pic>
      <p:pic>
        <p:nvPicPr>
          <p:cNvPr id="472" name="Picture 4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905342"/>
            <a:ext cx="310896" cy="310896"/>
          </a:xfrm>
          <a:prstGeom prst="rect">
            <a:avLst/>
          </a:prstGeom>
        </p:spPr>
      </p:pic>
      <p:pic>
        <p:nvPicPr>
          <p:cNvPr id="473" name="Picture 4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2264397"/>
            <a:ext cx="310896" cy="310896"/>
          </a:xfrm>
          <a:prstGeom prst="rect">
            <a:avLst/>
          </a:prstGeom>
        </p:spPr>
      </p:pic>
      <p:pic>
        <p:nvPicPr>
          <p:cNvPr id="474" name="Picture 47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469126"/>
            <a:ext cx="310896" cy="310896"/>
          </a:xfrm>
          <a:prstGeom prst="rect">
            <a:avLst/>
          </a:prstGeom>
        </p:spPr>
      </p:pic>
      <p:pic>
        <p:nvPicPr>
          <p:cNvPr id="475" name="Picture 4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828180"/>
            <a:ext cx="310896" cy="310896"/>
          </a:xfrm>
          <a:prstGeom prst="rect">
            <a:avLst/>
          </a:prstGeom>
        </p:spPr>
      </p:pic>
      <p:pic>
        <p:nvPicPr>
          <p:cNvPr id="476" name="Picture 4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187234"/>
            <a:ext cx="310896" cy="310896"/>
          </a:xfrm>
          <a:prstGeom prst="rect">
            <a:avLst/>
          </a:prstGeom>
        </p:spPr>
      </p:pic>
      <p:pic>
        <p:nvPicPr>
          <p:cNvPr id="477" name="Picture 47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546288"/>
            <a:ext cx="310896" cy="310896"/>
          </a:xfrm>
          <a:prstGeom prst="rect">
            <a:avLst/>
          </a:prstGeom>
        </p:spPr>
      </p:pic>
      <p:pic>
        <p:nvPicPr>
          <p:cNvPr id="478" name="Picture 4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905342"/>
            <a:ext cx="310896" cy="310896"/>
          </a:xfrm>
          <a:prstGeom prst="rect">
            <a:avLst/>
          </a:prstGeom>
        </p:spPr>
      </p:pic>
      <p:pic>
        <p:nvPicPr>
          <p:cNvPr id="479" name="Picture 4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2264397"/>
            <a:ext cx="310896" cy="310896"/>
          </a:xfrm>
          <a:prstGeom prst="rect">
            <a:avLst/>
          </a:prstGeom>
        </p:spPr>
      </p:pic>
      <p:pic>
        <p:nvPicPr>
          <p:cNvPr id="480" name="Picture 4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79610" y="2628790"/>
            <a:ext cx="309209" cy="309209"/>
          </a:xfrm>
          <a:prstGeom prst="rect">
            <a:avLst/>
          </a:prstGeom>
        </p:spPr>
      </p:pic>
      <p:pic>
        <p:nvPicPr>
          <p:cNvPr id="481" name="Picture 48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469126"/>
            <a:ext cx="310896" cy="310896"/>
          </a:xfrm>
          <a:prstGeom prst="rect">
            <a:avLst/>
          </a:prstGeom>
        </p:spPr>
      </p:pic>
      <p:pic>
        <p:nvPicPr>
          <p:cNvPr id="482" name="Picture 48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828180"/>
            <a:ext cx="310896" cy="310896"/>
          </a:xfrm>
          <a:prstGeom prst="rect">
            <a:avLst/>
          </a:prstGeom>
        </p:spPr>
      </p:pic>
      <p:pic>
        <p:nvPicPr>
          <p:cNvPr id="483" name="Picture 48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187234"/>
            <a:ext cx="310896" cy="310896"/>
          </a:xfrm>
          <a:prstGeom prst="rect">
            <a:avLst/>
          </a:prstGeom>
        </p:spPr>
      </p:pic>
      <p:pic>
        <p:nvPicPr>
          <p:cNvPr id="484" name="Picture 4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546288"/>
            <a:ext cx="310896" cy="310896"/>
          </a:xfrm>
          <a:prstGeom prst="rect">
            <a:avLst/>
          </a:prstGeom>
        </p:spPr>
      </p:pic>
      <p:pic>
        <p:nvPicPr>
          <p:cNvPr id="485" name="Picture 4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905342"/>
            <a:ext cx="310896" cy="310896"/>
          </a:xfrm>
          <a:prstGeom prst="rect">
            <a:avLst/>
          </a:prstGeom>
        </p:spPr>
      </p:pic>
      <p:pic>
        <p:nvPicPr>
          <p:cNvPr id="486" name="Picture 4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2264397"/>
            <a:ext cx="310896" cy="310896"/>
          </a:xfrm>
          <a:prstGeom prst="rect">
            <a:avLst/>
          </a:prstGeom>
        </p:spPr>
      </p:pic>
      <p:pic>
        <p:nvPicPr>
          <p:cNvPr id="487" name="Picture 4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5639" y="2629325"/>
            <a:ext cx="309209" cy="309209"/>
          </a:xfrm>
          <a:prstGeom prst="rect">
            <a:avLst/>
          </a:prstGeom>
        </p:spPr>
      </p:pic>
      <p:pic>
        <p:nvPicPr>
          <p:cNvPr id="488" name="Picture 4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469661"/>
            <a:ext cx="310896" cy="310896"/>
          </a:xfrm>
          <a:prstGeom prst="rect">
            <a:avLst/>
          </a:prstGeom>
        </p:spPr>
      </p:pic>
      <p:pic>
        <p:nvPicPr>
          <p:cNvPr id="489" name="Picture 48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828715"/>
            <a:ext cx="310896" cy="310896"/>
          </a:xfrm>
          <a:prstGeom prst="rect">
            <a:avLst/>
          </a:prstGeom>
        </p:spPr>
      </p:pic>
      <p:pic>
        <p:nvPicPr>
          <p:cNvPr id="490" name="Picture 4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187769"/>
            <a:ext cx="310896" cy="310896"/>
          </a:xfrm>
          <a:prstGeom prst="rect">
            <a:avLst/>
          </a:prstGeom>
        </p:spPr>
      </p:pic>
      <p:pic>
        <p:nvPicPr>
          <p:cNvPr id="491" name="Picture 49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546823"/>
            <a:ext cx="310896" cy="310896"/>
          </a:xfrm>
          <a:prstGeom prst="rect">
            <a:avLst/>
          </a:prstGeom>
        </p:spPr>
      </p:pic>
      <p:pic>
        <p:nvPicPr>
          <p:cNvPr id="492" name="Picture 4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905877"/>
            <a:ext cx="310896" cy="310896"/>
          </a:xfrm>
          <a:prstGeom prst="rect">
            <a:avLst/>
          </a:prstGeom>
        </p:spPr>
      </p:pic>
      <p:pic>
        <p:nvPicPr>
          <p:cNvPr id="493" name="Picture 4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2264932"/>
            <a:ext cx="310896" cy="310896"/>
          </a:xfrm>
          <a:prstGeom prst="rect">
            <a:avLst/>
          </a:prstGeom>
        </p:spPr>
      </p:pic>
      <p:pic>
        <p:nvPicPr>
          <p:cNvPr id="494" name="Picture 4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467487"/>
            <a:ext cx="310896" cy="310896"/>
          </a:xfrm>
          <a:prstGeom prst="rect">
            <a:avLst/>
          </a:prstGeom>
        </p:spPr>
      </p:pic>
      <p:pic>
        <p:nvPicPr>
          <p:cNvPr id="495" name="Picture 49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826541"/>
            <a:ext cx="310896" cy="310896"/>
          </a:xfrm>
          <a:prstGeom prst="rect">
            <a:avLst/>
          </a:prstGeom>
        </p:spPr>
      </p:pic>
      <p:pic>
        <p:nvPicPr>
          <p:cNvPr id="496" name="Picture 4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185595"/>
            <a:ext cx="310896" cy="310896"/>
          </a:xfrm>
          <a:prstGeom prst="rect">
            <a:avLst/>
          </a:prstGeom>
        </p:spPr>
      </p:pic>
      <p:pic>
        <p:nvPicPr>
          <p:cNvPr id="497" name="Picture 49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544649"/>
            <a:ext cx="310896" cy="310896"/>
          </a:xfrm>
          <a:prstGeom prst="rect">
            <a:avLst/>
          </a:prstGeom>
        </p:spPr>
      </p:pic>
      <p:pic>
        <p:nvPicPr>
          <p:cNvPr id="498" name="Picture 49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903703"/>
            <a:ext cx="310896" cy="310896"/>
          </a:xfrm>
          <a:prstGeom prst="rect">
            <a:avLst/>
          </a:prstGeom>
        </p:spPr>
      </p:pic>
      <p:pic>
        <p:nvPicPr>
          <p:cNvPr id="499" name="Picture 49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2262758"/>
            <a:ext cx="310896" cy="310896"/>
          </a:xfrm>
          <a:prstGeom prst="rect">
            <a:avLst/>
          </a:prstGeom>
        </p:spPr>
      </p:pic>
      <p:pic>
        <p:nvPicPr>
          <p:cNvPr id="500" name="Picture 4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467487"/>
            <a:ext cx="310896" cy="310896"/>
          </a:xfrm>
          <a:prstGeom prst="rect">
            <a:avLst/>
          </a:prstGeom>
        </p:spPr>
      </p:pic>
      <p:pic>
        <p:nvPicPr>
          <p:cNvPr id="501" name="Picture 5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826541"/>
            <a:ext cx="310896" cy="310896"/>
          </a:xfrm>
          <a:prstGeom prst="rect">
            <a:avLst/>
          </a:prstGeom>
        </p:spPr>
      </p:pic>
      <p:pic>
        <p:nvPicPr>
          <p:cNvPr id="502" name="Picture 50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185595"/>
            <a:ext cx="310896" cy="310896"/>
          </a:xfrm>
          <a:prstGeom prst="rect">
            <a:avLst/>
          </a:prstGeom>
        </p:spPr>
      </p:pic>
      <p:pic>
        <p:nvPicPr>
          <p:cNvPr id="503" name="Picture 50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544649"/>
            <a:ext cx="310896" cy="310896"/>
          </a:xfrm>
          <a:prstGeom prst="rect">
            <a:avLst/>
          </a:prstGeom>
        </p:spPr>
      </p:pic>
      <p:pic>
        <p:nvPicPr>
          <p:cNvPr id="504" name="Picture 50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903703"/>
            <a:ext cx="310896" cy="310896"/>
          </a:xfrm>
          <a:prstGeom prst="rect">
            <a:avLst/>
          </a:prstGeom>
        </p:spPr>
      </p:pic>
      <p:pic>
        <p:nvPicPr>
          <p:cNvPr id="505" name="Picture 50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2262758"/>
            <a:ext cx="310896" cy="310896"/>
          </a:xfrm>
          <a:prstGeom prst="rect">
            <a:avLst/>
          </a:prstGeom>
        </p:spPr>
      </p:pic>
      <p:pic>
        <p:nvPicPr>
          <p:cNvPr id="506" name="Picture 50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2628255"/>
            <a:ext cx="310896" cy="310896"/>
          </a:xfrm>
          <a:prstGeom prst="rect">
            <a:avLst/>
          </a:prstGeom>
        </p:spPr>
      </p:pic>
      <p:pic>
        <p:nvPicPr>
          <p:cNvPr id="507" name="Picture 50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2621811"/>
            <a:ext cx="310896" cy="31089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7375" y="475708"/>
            <a:ext cx="310896" cy="310896"/>
          </a:xfrm>
          <a:prstGeom prst="rect">
            <a:avLst/>
          </a:prstGeom>
        </p:spPr>
      </p:pic>
      <p:sp>
        <p:nvSpPr>
          <p:cNvPr id="518" name="Title 1"/>
          <p:cNvSpPr txBox="1">
            <a:spLocks/>
          </p:cNvSpPr>
          <p:nvPr/>
        </p:nvSpPr>
        <p:spPr>
          <a:xfrm>
            <a:off x="786726" y="2609331"/>
            <a:ext cx="3954310"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Chapters with Cultural Focus</a:t>
            </a:r>
          </a:p>
        </p:txBody>
      </p:sp>
      <p:sp>
        <p:nvSpPr>
          <p:cNvPr id="519" name="Title 1"/>
          <p:cNvSpPr txBox="1">
            <a:spLocks/>
          </p:cNvSpPr>
          <p:nvPr/>
        </p:nvSpPr>
        <p:spPr>
          <a:xfrm>
            <a:off x="468716" y="3065151"/>
            <a:ext cx="4590331" cy="113748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Alpha Phi Gamma Sorority, Inc. – Asian Interest</a:t>
            </a:r>
          </a:p>
          <a:p>
            <a:r>
              <a:rPr lang="en-US" sz="1600" dirty="0">
                <a:latin typeface="Klavika Light Condensed" panose="020B0506040000020004"/>
              </a:rPr>
              <a:t>Lambda Theta Nu Sorority, Inc. – Latina Interest</a:t>
            </a:r>
          </a:p>
          <a:p>
            <a:r>
              <a:rPr lang="en-US" sz="1600" dirty="0">
                <a:latin typeface="Klavika Light Condensed" panose="020B0506040000020004"/>
              </a:rPr>
              <a:t>Pi Lambda Chi Latina Sorority, Inc. – Latina Interest</a:t>
            </a:r>
          </a:p>
          <a:p>
            <a:r>
              <a:rPr lang="en-US" sz="1600" dirty="0">
                <a:latin typeface="Klavika Light Condensed" panose="020B0506040000020004"/>
              </a:rPr>
              <a:t>Sigma Lambda Beta International Fraternity, Inc. – Latino Interest</a:t>
            </a:r>
          </a:p>
          <a:p>
            <a:r>
              <a:rPr lang="en-US" sz="1600" dirty="0">
                <a:latin typeface="Klavika Light Condensed" panose="020B0506040000020004"/>
              </a:rPr>
              <a:t>Sigma Lambda Gamma National Sorority, Inc. – Latina Interest </a:t>
            </a:r>
          </a:p>
        </p:txBody>
      </p:sp>
      <p:sp>
        <p:nvSpPr>
          <p:cNvPr id="520" name="Title 1"/>
          <p:cNvSpPr txBox="1">
            <a:spLocks/>
          </p:cNvSpPr>
          <p:nvPr/>
        </p:nvSpPr>
        <p:spPr>
          <a:xfrm>
            <a:off x="786726" y="4314339"/>
            <a:ext cx="3954310"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Chapters with Multicultural Focus</a:t>
            </a:r>
          </a:p>
        </p:txBody>
      </p:sp>
      <p:sp>
        <p:nvSpPr>
          <p:cNvPr id="521" name="Title 1"/>
          <p:cNvSpPr txBox="1">
            <a:spLocks/>
          </p:cNvSpPr>
          <p:nvPr/>
        </p:nvSpPr>
        <p:spPr>
          <a:xfrm>
            <a:off x="468716" y="4758962"/>
            <a:ext cx="4590331" cy="113748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Beta Gamma Nu</a:t>
            </a:r>
          </a:p>
          <a:p>
            <a:r>
              <a:rPr lang="en-US" sz="1600" dirty="0">
                <a:latin typeface="Klavika Light Condensed" panose="020B0506040000020004"/>
              </a:rPr>
              <a:t>Delta Xi Nu Multicultural Sorority, Inc.</a:t>
            </a:r>
          </a:p>
          <a:p>
            <a:r>
              <a:rPr lang="en-US" sz="1600" dirty="0">
                <a:latin typeface="Klavika Light Condensed" panose="020B0506040000020004"/>
              </a:rPr>
              <a:t>Kappa Delta Chi Sorority, Inc. </a:t>
            </a:r>
            <a:r>
              <a:rPr lang="en-US" sz="900" dirty="0">
                <a:latin typeface="Klavika Light Condensed" panose="020B0506040000020004"/>
              </a:rPr>
              <a:t>(originally Latina focused)</a:t>
            </a:r>
            <a:endParaRPr lang="en-US" sz="1600" dirty="0">
              <a:latin typeface="Klavika Light Condensed" panose="020B0506040000020004"/>
            </a:endParaRPr>
          </a:p>
          <a:p>
            <a:r>
              <a:rPr lang="en-US" sz="1600" dirty="0">
                <a:latin typeface="Klavika Light Condensed" panose="020B0506040000020004"/>
              </a:rPr>
              <a:t>Nu Alpha Kappa Fraternity, Inc.</a:t>
            </a:r>
          </a:p>
          <a:p>
            <a:r>
              <a:rPr lang="en-US" sz="1600" dirty="0">
                <a:latin typeface="Klavika Light Condensed" panose="020B0506040000020004"/>
              </a:rPr>
              <a:t>Omega Delta Phi Fraternity, Inc. </a:t>
            </a:r>
          </a:p>
        </p:txBody>
      </p:sp>
    </p:spTree>
    <p:extLst>
      <p:ext uri="{BB962C8B-B14F-4D97-AF65-F5344CB8AC3E}">
        <p14:creationId xmlns:p14="http://schemas.microsoft.com/office/powerpoint/2010/main" val="3272093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212"/>
                                        </p:tgtEl>
                                      </p:cBhvr>
                                    </p:animEffect>
                                    <p:set>
                                      <p:cBhvr>
                                        <p:cTn id="7" dur="1" fill="hold">
                                          <p:stCondLst>
                                            <p:cond delay="499"/>
                                          </p:stCondLst>
                                        </p:cTn>
                                        <p:tgtEl>
                                          <p:spTgt spid="2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13"/>
                                        </p:tgtEl>
                                      </p:cBhvr>
                                    </p:animEffect>
                                    <p:set>
                                      <p:cBhvr>
                                        <p:cTn id="10" dur="1" fill="hold">
                                          <p:stCondLst>
                                            <p:cond delay="499"/>
                                          </p:stCondLst>
                                        </p:cTn>
                                        <p:tgtEl>
                                          <p:spTgt spid="21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167"/>
                                        </p:tgtEl>
                                      </p:cBhvr>
                                    </p:animEffect>
                                    <p:set>
                                      <p:cBhvr>
                                        <p:cTn id="13" dur="1" fill="hold">
                                          <p:stCondLst>
                                            <p:cond delay="499"/>
                                          </p:stCondLst>
                                        </p:cTn>
                                        <p:tgtEl>
                                          <p:spTgt spid="167"/>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69"/>
                                        </p:tgtEl>
                                      </p:cBhvr>
                                    </p:animEffect>
                                    <p:set>
                                      <p:cBhvr>
                                        <p:cTn id="16" dur="1" fill="hold">
                                          <p:stCondLst>
                                            <p:cond delay="499"/>
                                          </p:stCondLst>
                                        </p:cTn>
                                        <p:tgtEl>
                                          <p:spTgt spid="169"/>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18"/>
                                        </p:tgtEl>
                                        <p:attrNameLst>
                                          <p:attrName>style.visibility</p:attrName>
                                        </p:attrNameLst>
                                      </p:cBhvr>
                                      <p:to>
                                        <p:strVal val="visible"/>
                                      </p:to>
                                    </p:set>
                                    <p:animEffect transition="in" filter="fade">
                                      <p:cBhvr>
                                        <p:cTn id="20" dur="500"/>
                                        <p:tgtEl>
                                          <p:spTgt spid="518"/>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519"/>
                                        </p:tgtEl>
                                        <p:attrNameLst>
                                          <p:attrName>style.visibility</p:attrName>
                                        </p:attrNameLst>
                                      </p:cBhvr>
                                      <p:to>
                                        <p:strVal val="visible"/>
                                      </p:to>
                                    </p:set>
                                    <p:animEffect transition="in" filter="fade">
                                      <p:cBhvr>
                                        <p:cTn id="24" dur="500"/>
                                        <p:tgtEl>
                                          <p:spTgt spid="519"/>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520"/>
                                        </p:tgtEl>
                                        <p:attrNameLst>
                                          <p:attrName>style.visibility</p:attrName>
                                        </p:attrNameLst>
                                      </p:cBhvr>
                                      <p:to>
                                        <p:strVal val="visible"/>
                                      </p:to>
                                    </p:set>
                                    <p:animEffect transition="in" filter="fade">
                                      <p:cBhvr>
                                        <p:cTn id="28" dur="500"/>
                                        <p:tgtEl>
                                          <p:spTgt spid="520"/>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521"/>
                                        </p:tgtEl>
                                        <p:attrNameLst>
                                          <p:attrName>style.visibility</p:attrName>
                                        </p:attrNameLst>
                                      </p:cBhvr>
                                      <p:to>
                                        <p:strVal val="visible"/>
                                      </p:to>
                                    </p:set>
                                    <p:animEffect transition="in" filter="fade">
                                      <p:cBhvr>
                                        <p:cTn id="32" dur="500"/>
                                        <p:tgtEl>
                                          <p:spTgt spid="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 grpId="0"/>
      <p:bldP spid="169" grpId="0"/>
      <p:bldP spid="518" grpId="0"/>
      <p:bldP spid="519" grpId="0"/>
      <p:bldP spid="520" grpId="0"/>
      <p:bldP spid="5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3485" y="827282"/>
            <a:ext cx="310896" cy="310896"/>
          </a:xfrm>
          <a:prstGeom prst="rect">
            <a:avLst/>
          </a:prstGeom>
        </p:spPr>
      </p:pic>
      <p:pic>
        <p:nvPicPr>
          <p:cNvPr id="517" name="Picture 5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4994" y="828922"/>
            <a:ext cx="310896" cy="310896"/>
          </a:xfrm>
          <a:prstGeom prst="rect">
            <a:avLst/>
          </a:prstGeom>
        </p:spPr>
      </p:pic>
      <p:pic>
        <p:nvPicPr>
          <p:cNvPr id="516" name="Picture 5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33708" y="469867"/>
            <a:ext cx="310896" cy="310896"/>
          </a:xfrm>
          <a:prstGeom prst="rect">
            <a:avLst/>
          </a:prstGeom>
        </p:spPr>
      </p:pic>
      <p:pic>
        <p:nvPicPr>
          <p:cNvPr id="515" name="Picture 5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6978" y="467486"/>
            <a:ext cx="310896" cy="310896"/>
          </a:xfrm>
          <a:prstGeom prst="rect">
            <a:avLst/>
          </a:prstGeom>
        </p:spPr>
      </p:pic>
      <p:pic>
        <p:nvPicPr>
          <p:cNvPr id="514" name="Picture 5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23081" y="467487"/>
            <a:ext cx="310896" cy="310896"/>
          </a:xfrm>
          <a:prstGeom prst="rect">
            <a:avLst/>
          </a:prstGeom>
        </p:spPr>
      </p:pic>
      <p:grpSp>
        <p:nvGrpSpPr>
          <p:cNvPr id="2" name="Group 1"/>
          <p:cNvGrpSpPr/>
          <p:nvPr/>
        </p:nvGrpSpPr>
        <p:grpSpPr>
          <a:xfrm>
            <a:off x="31528" y="57690"/>
            <a:ext cx="1912918" cy="1824942"/>
            <a:chOff x="1084544" y="3500380"/>
            <a:chExt cx="1912918" cy="1824942"/>
          </a:xfrm>
        </p:grpSpPr>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679484"/>
              <a:ext cx="1912918" cy="135877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National </a:t>
              </a:r>
            </a:p>
            <a:p>
              <a:r>
                <a:rPr lang="en-US" sz="2400" dirty="0">
                  <a:latin typeface="Klavika Light Condensed" panose="020B0506040000020004"/>
                </a:rPr>
                <a:t>Pan-Hellenic Council</a:t>
              </a:r>
            </a:p>
          </p:txBody>
        </p:sp>
      </p:grpSp>
      <p:sp>
        <p:nvSpPr>
          <p:cNvPr id="166" name="Title 1"/>
          <p:cNvSpPr txBox="1">
            <a:spLocks/>
          </p:cNvSpPr>
          <p:nvPr/>
        </p:nvSpPr>
        <p:spPr>
          <a:xfrm>
            <a:off x="6832811" y="4094452"/>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&gt;1% of F/S Community</a:t>
            </a:r>
          </a:p>
        </p:txBody>
      </p:sp>
      <p:pic>
        <p:nvPicPr>
          <p:cNvPr id="168" name="Picture 1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3017" y="1224041"/>
            <a:ext cx="457200" cy="457200"/>
          </a:xfrm>
          <a:prstGeom prst="rect">
            <a:avLst/>
          </a:prstGeom>
        </p:spPr>
      </p:pic>
      <p:pic>
        <p:nvPicPr>
          <p:cNvPr id="171" name="Picture 17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09232" y="1224041"/>
            <a:ext cx="457200" cy="457200"/>
          </a:xfrm>
          <a:prstGeom prst="rect">
            <a:avLst/>
          </a:prstGeom>
        </p:spPr>
      </p:pic>
      <p:pic>
        <p:nvPicPr>
          <p:cNvPr id="172" name="Picture 1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07828" y="1224041"/>
            <a:ext cx="457200" cy="457200"/>
          </a:xfrm>
          <a:prstGeom prst="rect">
            <a:avLst/>
          </a:prstGeom>
        </p:spPr>
      </p:pic>
      <p:sp>
        <p:nvSpPr>
          <p:cNvPr id="191" name="Title 1"/>
          <p:cNvSpPr txBox="1">
            <a:spLocks/>
          </p:cNvSpPr>
          <p:nvPr/>
        </p:nvSpPr>
        <p:spPr>
          <a:xfrm>
            <a:off x="3099438" y="396601"/>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3 Chapters</a:t>
            </a:r>
          </a:p>
        </p:txBody>
      </p:sp>
      <p:sp>
        <p:nvSpPr>
          <p:cNvPr id="204" name="Title 1"/>
          <p:cNvSpPr txBox="1">
            <a:spLocks/>
          </p:cNvSpPr>
          <p:nvPr/>
        </p:nvSpPr>
        <p:spPr>
          <a:xfrm>
            <a:off x="3099438" y="741653"/>
            <a:ext cx="293786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Average Size: 2 Members</a:t>
            </a:r>
          </a:p>
        </p:txBody>
      </p:sp>
      <p:sp>
        <p:nvSpPr>
          <p:cNvPr id="205" name="Title 1"/>
          <p:cNvSpPr txBox="1">
            <a:spLocks/>
          </p:cNvSpPr>
          <p:nvPr/>
        </p:nvSpPr>
        <p:spPr>
          <a:xfrm>
            <a:off x="6818816" y="4351155"/>
            <a:ext cx="293786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(6 Members)</a:t>
            </a:r>
          </a:p>
        </p:txBody>
      </p:sp>
      <p:cxnSp>
        <p:nvCxnSpPr>
          <p:cNvPr id="212" name="Straight Arrow Connector 211"/>
          <p:cNvCxnSpPr/>
          <p:nvPr/>
        </p:nvCxnSpPr>
        <p:spPr>
          <a:xfrm flipV="1">
            <a:off x="3099438" y="1768805"/>
            <a:ext cx="587554" cy="594424"/>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3" name="Title 1"/>
          <p:cNvSpPr txBox="1">
            <a:spLocks/>
          </p:cNvSpPr>
          <p:nvPr/>
        </p:nvSpPr>
        <p:spPr>
          <a:xfrm>
            <a:off x="1525307" y="2188396"/>
            <a:ext cx="1650594"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1 Sorority</a:t>
            </a:r>
          </a:p>
        </p:txBody>
      </p:sp>
      <p:cxnSp>
        <p:nvCxnSpPr>
          <p:cNvPr id="167" name="Straight Arrow Connector 166"/>
          <p:cNvCxnSpPr/>
          <p:nvPr/>
        </p:nvCxnSpPr>
        <p:spPr>
          <a:xfrm flipV="1">
            <a:off x="3962259" y="1785757"/>
            <a:ext cx="985853" cy="997380"/>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9" name="Title 1"/>
          <p:cNvSpPr txBox="1">
            <a:spLocks/>
          </p:cNvSpPr>
          <p:nvPr/>
        </p:nvSpPr>
        <p:spPr>
          <a:xfrm>
            <a:off x="2388128" y="2608304"/>
            <a:ext cx="1650594"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2 Fraternities</a:t>
            </a:r>
          </a:p>
        </p:txBody>
      </p:sp>
      <p:pic>
        <p:nvPicPr>
          <p:cNvPr id="410" name="Picture 40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829110"/>
            <a:ext cx="309209" cy="309209"/>
          </a:xfrm>
          <a:prstGeom prst="rect">
            <a:avLst/>
          </a:prstGeom>
        </p:spPr>
      </p:pic>
      <p:pic>
        <p:nvPicPr>
          <p:cNvPr id="411" name="Picture 4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1189046"/>
            <a:ext cx="309209" cy="309209"/>
          </a:xfrm>
          <a:prstGeom prst="rect">
            <a:avLst/>
          </a:prstGeom>
        </p:spPr>
      </p:pic>
      <p:pic>
        <p:nvPicPr>
          <p:cNvPr id="412" name="Picture 4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1548982"/>
            <a:ext cx="309209" cy="309209"/>
          </a:xfrm>
          <a:prstGeom prst="rect">
            <a:avLst/>
          </a:prstGeom>
        </p:spPr>
      </p:pic>
      <p:pic>
        <p:nvPicPr>
          <p:cNvPr id="413" name="Picture 4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1908918"/>
            <a:ext cx="309209" cy="309209"/>
          </a:xfrm>
          <a:prstGeom prst="rect">
            <a:avLst/>
          </a:prstGeom>
        </p:spPr>
      </p:pic>
      <p:pic>
        <p:nvPicPr>
          <p:cNvPr id="414" name="Picture 4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2268854"/>
            <a:ext cx="309209" cy="309209"/>
          </a:xfrm>
          <a:prstGeom prst="rect">
            <a:avLst/>
          </a:prstGeom>
        </p:spPr>
      </p:pic>
      <p:pic>
        <p:nvPicPr>
          <p:cNvPr id="415" name="Picture 4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2628790"/>
            <a:ext cx="309209" cy="309209"/>
          </a:xfrm>
          <a:prstGeom prst="rect">
            <a:avLst/>
          </a:prstGeom>
        </p:spPr>
      </p:pic>
      <p:pic>
        <p:nvPicPr>
          <p:cNvPr id="416" name="Picture 4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2988726"/>
            <a:ext cx="309209" cy="309209"/>
          </a:xfrm>
          <a:prstGeom prst="rect">
            <a:avLst/>
          </a:prstGeom>
        </p:spPr>
      </p:pic>
      <p:pic>
        <p:nvPicPr>
          <p:cNvPr id="417" name="Picture 4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3348662"/>
            <a:ext cx="309209" cy="309209"/>
          </a:xfrm>
          <a:prstGeom prst="rect">
            <a:avLst/>
          </a:prstGeom>
        </p:spPr>
      </p:pic>
      <p:pic>
        <p:nvPicPr>
          <p:cNvPr id="418" name="Picture 4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5458" y="3708599"/>
            <a:ext cx="309209" cy="305542"/>
          </a:xfrm>
          <a:prstGeom prst="rect">
            <a:avLst/>
          </a:prstGeom>
        </p:spPr>
      </p:pic>
      <p:pic>
        <p:nvPicPr>
          <p:cNvPr id="419" name="Picture 4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829110"/>
            <a:ext cx="309209" cy="309209"/>
          </a:xfrm>
          <a:prstGeom prst="rect">
            <a:avLst/>
          </a:prstGeom>
        </p:spPr>
      </p:pic>
      <p:pic>
        <p:nvPicPr>
          <p:cNvPr id="420" name="Picture 4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1189046"/>
            <a:ext cx="309209" cy="309209"/>
          </a:xfrm>
          <a:prstGeom prst="rect">
            <a:avLst/>
          </a:prstGeom>
        </p:spPr>
      </p:pic>
      <p:pic>
        <p:nvPicPr>
          <p:cNvPr id="421" name="Picture 4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1548982"/>
            <a:ext cx="309209" cy="309209"/>
          </a:xfrm>
          <a:prstGeom prst="rect">
            <a:avLst/>
          </a:prstGeom>
        </p:spPr>
      </p:pic>
      <p:pic>
        <p:nvPicPr>
          <p:cNvPr id="422" name="Picture 4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1908918"/>
            <a:ext cx="309209" cy="309209"/>
          </a:xfrm>
          <a:prstGeom prst="rect">
            <a:avLst/>
          </a:prstGeom>
        </p:spPr>
      </p:pic>
      <p:pic>
        <p:nvPicPr>
          <p:cNvPr id="423" name="Picture 4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2268854"/>
            <a:ext cx="309209" cy="309209"/>
          </a:xfrm>
          <a:prstGeom prst="rect">
            <a:avLst/>
          </a:prstGeom>
        </p:spPr>
      </p:pic>
      <p:pic>
        <p:nvPicPr>
          <p:cNvPr id="424" name="Picture 4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2628790"/>
            <a:ext cx="309209" cy="309209"/>
          </a:xfrm>
          <a:prstGeom prst="rect">
            <a:avLst/>
          </a:prstGeom>
        </p:spPr>
      </p:pic>
      <p:pic>
        <p:nvPicPr>
          <p:cNvPr id="425" name="Picture 4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2988726"/>
            <a:ext cx="309209" cy="309209"/>
          </a:xfrm>
          <a:prstGeom prst="rect">
            <a:avLst/>
          </a:prstGeom>
        </p:spPr>
      </p:pic>
      <p:pic>
        <p:nvPicPr>
          <p:cNvPr id="426" name="Picture 4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3348662"/>
            <a:ext cx="309209" cy="309209"/>
          </a:xfrm>
          <a:prstGeom prst="rect">
            <a:avLst/>
          </a:prstGeom>
        </p:spPr>
      </p:pic>
      <p:pic>
        <p:nvPicPr>
          <p:cNvPr id="427" name="Picture 4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28665" y="3708599"/>
            <a:ext cx="309209" cy="305542"/>
          </a:xfrm>
          <a:prstGeom prst="rect">
            <a:avLst/>
          </a:prstGeom>
        </p:spPr>
      </p:pic>
      <p:pic>
        <p:nvPicPr>
          <p:cNvPr id="429" name="Picture 4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1189046"/>
            <a:ext cx="309209" cy="309209"/>
          </a:xfrm>
          <a:prstGeom prst="rect">
            <a:avLst/>
          </a:prstGeom>
        </p:spPr>
      </p:pic>
      <p:pic>
        <p:nvPicPr>
          <p:cNvPr id="430" name="Picture 4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1548982"/>
            <a:ext cx="309209" cy="309209"/>
          </a:xfrm>
          <a:prstGeom prst="rect">
            <a:avLst/>
          </a:prstGeom>
        </p:spPr>
      </p:pic>
      <p:pic>
        <p:nvPicPr>
          <p:cNvPr id="431" name="Picture 4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1908918"/>
            <a:ext cx="309209" cy="309209"/>
          </a:xfrm>
          <a:prstGeom prst="rect">
            <a:avLst/>
          </a:prstGeom>
        </p:spPr>
      </p:pic>
      <p:pic>
        <p:nvPicPr>
          <p:cNvPr id="432" name="Picture 4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2268854"/>
            <a:ext cx="309209" cy="309209"/>
          </a:xfrm>
          <a:prstGeom prst="rect">
            <a:avLst/>
          </a:prstGeom>
        </p:spPr>
      </p:pic>
      <p:pic>
        <p:nvPicPr>
          <p:cNvPr id="433" name="Picture 4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2628790"/>
            <a:ext cx="309209" cy="309209"/>
          </a:xfrm>
          <a:prstGeom prst="rect">
            <a:avLst/>
          </a:prstGeom>
        </p:spPr>
      </p:pic>
      <p:pic>
        <p:nvPicPr>
          <p:cNvPr id="434" name="Picture 4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2988726"/>
            <a:ext cx="309209" cy="309209"/>
          </a:xfrm>
          <a:prstGeom prst="rect">
            <a:avLst/>
          </a:prstGeom>
        </p:spPr>
      </p:pic>
      <p:pic>
        <p:nvPicPr>
          <p:cNvPr id="435" name="Picture 43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3348662"/>
            <a:ext cx="309209" cy="309209"/>
          </a:xfrm>
          <a:prstGeom prst="rect">
            <a:avLst/>
          </a:prstGeom>
        </p:spPr>
      </p:pic>
      <p:pic>
        <p:nvPicPr>
          <p:cNvPr id="436" name="Picture 4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22085" y="3708599"/>
            <a:ext cx="309209" cy="305542"/>
          </a:xfrm>
          <a:prstGeom prst="rect">
            <a:avLst/>
          </a:prstGeom>
        </p:spPr>
      </p:pic>
      <p:pic>
        <p:nvPicPr>
          <p:cNvPr id="438" name="Picture 4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1189046"/>
            <a:ext cx="309209" cy="309209"/>
          </a:xfrm>
          <a:prstGeom prst="rect">
            <a:avLst/>
          </a:prstGeom>
        </p:spPr>
      </p:pic>
      <p:pic>
        <p:nvPicPr>
          <p:cNvPr id="439" name="Picture 4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1548982"/>
            <a:ext cx="309209" cy="309209"/>
          </a:xfrm>
          <a:prstGeom prst="rect">
            <a:avLst/>
          </a:prstGeom>
        </p:spPr>
      </p:pic>
      <p:pic>
        <p:nvPicPr>
          <p:cNvPr id="440" name="Picture 4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1908918"/>
            <a:ext cx="309209" cy="309209"/>
          </a:xfrm>
          <a:prstGeom prst="rect">
            <a:avLst/>
          </a:prstGeom>
        </p:spPr>
      </p:pic>
      <p:pic>
        <p:nvPicPr>
          <p:cNvPr id="441" name="Picture 4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2268854"/>
            <a:ext cx="309209" cy="309209"/>
          </a:xfrm>
          <a:prstGeom prst="rect">
            <a:avLst/>
          </a:prstGeom>
        </p:spPr>
      </p:pic>
      <p:pic>
        <p:nvPicPr>
          <p:cNvPr id="442" name="Picture 4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2628790"/>
            <a:ext cx="309209" cy="309209"/>
          </a:xfrm>
          <a:prstGeom prst="rect">
            <a:avLst/>
          </a:prstGeom>
        </p:spPr>
      </p:pic>
      <p:pic>
        <p:nvPicPr>
          <p:cNvPr id="443" name="Picture 4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2988726"/>
            <a:ext cx="309209" cy="309209"/>
          </a:xfrm>
          <a:prstGeom prst="rect">
            <a:avLst/>
          </a:prstGeom>
        </p:spPr>
      </p:pic>
      <p:pic>
        <p:nvPicPr>
          <p:cNvPr id="444" name="Picture 4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3348662"/>
            <a:ext cx="309209" cy="309209"/>
          </a:xfrm>
          <a:prstGeom prst="rect">
            <a:avLst/>
          </a:prstGeom>
        </p:spPr>
      </p:pic>
      <p:pic>
        <p:nvPicPr>
          <p:cNvPr id="445" name="Picture 4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5081" y="3708599"/>
            <a:ext cx="309209" cy="305542"/>
          </a:xfrm>
          <a:prstGeom prst="rect">
            <a:avLst/>
          </a:prstGeom>
        </p:spPr>
      </p:pic>
      <p:pic>
        <p:nvPicPr>
          <p:cNvPr id="446" name="Picture 4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3562" y="2628790"/>
            <a:ext cx="309209" cy="309209"/>
          </a:xfrm>
          <a:prstGeom prst="rect">
            <a:avLst/>
          </a:prstGeom>
        </p:spPr>
      </p:pic>
      <p:pic>
        <p:nvPicPr>
          <p:cNvPr id="447" name="Picture 44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3562" y="2988726"/>
            <a:ext cx="309209" cy="309209"/>
          </a:xfrm>
          <a:prstGeom prst="rect">
            <a:avLst/>
          </a:prstGeom>
        </p:spPr>
      </p:pic>
      <p:pic>
        <p:nvPicPr>
          <p:cNvPr id="448" name="Picture 4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3562" y="3348662"/>
            <a:ext cx="309209" cy="309209"/>
          </a:xfrm>
          <a:prstGeom prst="rect">
            <a:avLst/>
          </a:prstGeom>
        </p:spPr>
      </p:pic>
      <p:pic>
        <p:nvPicPr>
          <p:cNvPr id="449" name="Picture 44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3562" y="3708599"/>
            <a:ext cx="309209" cy="305542"/>
          </a:xfrm>
          <a:prstGeom prst="rect">
            <a:avLst/>
          </a:prstGeom>
        </p:spPr>
      </p:pic>
      <p:pic>
        <p:nvPicPr>
          <p:cNvPr id="450" name="Picture 44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03914" y="2628790"/>
            <a:ext cx="309209" cy="309209"/>
          </a:xfrm>
          <a:prstGeom prst="rect">
            <a:avLst/>
          </a:prstGeom>
        </p:spPr>
      </p:pic>
      <p:pic>
        <p:nvPicPr>
          <p:cNvPr id="451" name="Picture 45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03914" y="2988726"/>
            <a:ext cx="309209" cy="309209"/>
          </a:xfrm>
          <a:prstGeom prst="rect">
            <a:avLst/>
          </a:prstGeom>
        </p:spPr>
      </p:pic>
      <p:pic>
        <p:nvPicPr>
          <p:cNvPr id="452" name="Picture 45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03914" y="3348662"/>
            <a:ext cx="309209" cy="309209"/>
          </a:xfrm>
          <a:prstGeom prst="rect">
            <a:avLst/>
          </a:prstGeom>
        </p:spPr>
      </p:pic>
      <p:pic>
        <p:nvPicPr>
          <p:cNvPr id="453" name="Picture 4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03914" y="3708599"/>
            <a:ext cx="309209" cy="305542"/>
          </a:xfrm>
          <a:prstGeom prst="rect">
            <a:avLst/>
          </a:prstGeom>
        </p:spPr>
      </p:pic>
      <p:pic>
        <p:nvPicPr>
          <p:cNvPr id="454" name="Picture 45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6247" y="2628790"/>
            <a:ext cx="309209" cy="309209"/>
          </a:xfrm>
          <a:prstGeom prst="rect">
            <a:avLst/>
          </a:prstGeom>
        </p:spPr>
      </p:pic>
      <p:pic>
        <p:nvPicPr>
          <p:cNvPr id="455" name="Picture 45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6247" y="2988726"/>
            <a:ext cx="309209" cy="309209"/>
          </a:xfrm>
          <a:prstGeom prst="rect">
            <a:avLst/>
          </a:prstGeom>
        </p:spPr>
      </p:pic>
      <p:pic>
        <p:nvPicPr>
          <p:cNvPr id="456" name="Picture 4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6247" y="3348662"/>
            <a:ext cx="309209" cy="309209"/>
          </a:xfrm>
          <a:prstGeom prst="rect">
            <a:avLst/>
          </a:prstGeom>
        </p:spPr>
      </p:pic>
      <p:pic>
        <p:nvPicPr>
          <p:cNvPr id="457" name="Picture 45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6247" y="3708599"/>
            <a:ext cx="309209" cy="305542"/>
          </a:xfrm>
          <a:prstGeom prst="rect">
            <a:avLst/>
          </a:prstGeom>
        </p:spPr>
      </p:pic>
      <p:pic>
        <p:nvPicPr>
          <p:cNvPr id="458" name="Picture 4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5639" y="2628790"/>
            <a:ext cx="309209" cy="309209"/>
          </a:xfrm>
          <a:prstGeom prst="rect">
            <a:avLst/>
          </a:prstGeom>
        </p:spPr>
      </p:pic>
      <p:pic>
        <p:nvPicPr>
          <p:cNvPr id="459" name="Picture 45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5639" y="2988726"/>
            <a:ext cx="309209" cy="309209"/>
          </a:xfrm>
          <a:prstGeom prst="rect">
            <a:avLst/>
          </a:prstGeom>
        </p:spPr>
      </p:pic>
      <p:pic>
        <p:nvPicPr>
          <p:cNvPr id="460" name="Picture 45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5639" y="3348662"/>
            <a:ext cx="309209" cy="309209"/>
          </a:xfrm>
          <a:prstGeom prst="rect">
            <a:avLst/>
          </a:prstGeom>
        </p:spPr>
      </p:pic>
      <p:pic>
        <p:nvPicPr>
          <p:cNvPr id="461" name="Picture 4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5639" y="3708599"/>
            <a:ext cx="309209" cy="305542"/>
          </a:xfrm>
          <a:prstGeom prst="rect">
            <a:avLst/>
          </a:prstGeom>
        </p:spPr>
      </p:pic>
      <p:pic>
        <p:nvPicPr>
          <p:cNvPr id="462" name="Picture 4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70317" y="2988726"/>
            <a:ext cx="309209" cy="309209"/>
          </a:xfrm>
          <a:prstGeom prst="rect">
            <a:avLst/>
          </a:prstGeom>
        </p:spPr>
      </p:pic>
      <p:pic>
        <p:nvPicPr>
          <p:cNvPr id="463" name="Picture 46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70317" y="3348662"/>
            <a:ext cx="309209" cy="309209"/>
          </a:xfrm>
          <a:prstGeom prst="rect">
            <a:avLst/>
          </a:prstGeom>
        </p:spPr>
      </p:pic>
      <p:pic>
        <p:nvPicPr>
          <p:cNvPr id="464" name="Picture 46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70317" y="3708599"/>
            <a:ext cx="309209" cy="305542"/>
          </a:xfrm>
          <a:prstGeom prst="rect">
            <a:avLst/>
          </a:prstGeom>
        </p:spPr>
      </p:pic>
      <p:pic>
        <p:nvPicPr>
          <p:cNvPr id="465" name="Picture 46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2767" y="2988726"/>
            <a:ext cx="309209" cy="309209"/>
          </a:xfrm>
          <a:prstGeom prst="rect">
            <a:avLst/>
          </a:prstGeom>
        </p:spPr>
      </p:pic>
      <p:pic>
        <p:nvPicPr>
          <p:cNvPr id="466" name="Picture 46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2767" y="3348662"/>
            <a:ext cx="309209" cy="309209"/>
          </a:xfrm>
          <a:prstGeom prst="rect">
            <a:avLst/>
          </a:prstGeom>
        </p:spPr>
      </p:pic>
      <p:pic>
        <p:nvPicPr>
          <p:cNvPr id="467" name="Picture 46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2767" y="3708599"/>
            <a:ext cx="309209" cy="305542"/>
          </a:xfrm>
          <a:prstGeom prst="rect">
            <a:avLst/>
          </a:prstGeom>
        </p:spPr>
      </p:pic>
      <p:pic>
        <p:nvPicPr>
          <p:cNvPr id="468" name="Picture 46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01741" y="469126"/>
            <a:ext cx="310896" cy="310896"/>
          </a:xfrm>
          <a:prstGeom prst="rect">
            <a:avLst/>
          </a:prstGeom>
        </p:spPr>
      </p:pic>
      <p:pic>
        <p:nvPicPr>
          <p:cNvPr id="469" name="Picture 46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01741" y="828180"/>
            <a:ext cx="310896" cy="310896"/>
          </a:xfrm>
          <a:prstGeom prst="rect">
            <a:avLst/>
          </a:prstGeom>
        </p:spPr>
      </p:pic>
      <p:pic>
        <p:nvPicPr>
          <p:cNvPr id="470" name="Picture 46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01741" y="1187234"/>
            <a:ext cx="310896" cy="310896"/>
          </a:xfrm>
          <a:prstGeom prst="rect">
            <a:avLst/>
          </a:prstGeom>
        </p:spPr>
      </p:pic>
      <p:pic>
        <p:nvPicPr>
          <p:cNvPr id="471" name="Picture 47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01741" y="1546288"/>
            <a:ext cx="310896" cy="310896"/>
          </a:xfrm>
          <a:prstGeom prst="rect">
            <a:avLst/>
          </a:prstGeom>
        </p:spPr>
      </p:pic>
      <p:pic>
        <p:nvPicPr>
          <p:cNvPr id="472" name="Picture 47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01741" y="1905342"/>
            <a:ext cx="310896" cy="310896"/>
          </a:xfrm>
          <a:prstGeom prst="rect">
            <a:avLst/>
          </a:prstGeom>
        </p:spPr>
      </p:pic>
      <p:pic>
        <p:nvPicPr>
          <p:cNvPr id="473" name="Picture 4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01741" y="2264397"/>
            <a:ext cx="310896" cy="310896"/>
          </a:xfrm>
          <a:prstGeom prst="rect">
            <a:avLst/>
          </a:prstGeom>
        </p:spPr>
      </p:pic>
      <p:pic>
        <p:nvPicPr>
          <p:cNvPr id="474" name="Picture 47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7392" y="469126"/>
            <a:ext cx="310896" cy="310896"/>
          </a:xfrm>
          <a:prstGeom prst="rect">
            <a:avLst/>
          </a:prstGeom>
        </p:spPr>
      </p:pic>
      <p:pic>
        <p:nvPicPr>
          <p:cNvPr id="475" name="Picture 47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7392" y="828180"/>
            <a:ext cx="310896" cy="310896"/>
          </a:xfrm>
          <a:prstGeom prst="rect">
            <a:avLst/>
          </a:prstGeom>
        </p:spPr>
      </p:pic>
      <p:pic>
        <p:nvPicPr>
          <p:cNvPr id="476" name="Picture 47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7392" y="1187234"/>
            <a:ext cx="310896" cy="310896"/>
          </a:xfrm>
          <a:prstGeom prst="rect">
            <a:avLst/>
          </a:prstGeom>
        </p:spPr>
      </p:pic>
      <p:pic>
        <p:nvPicPr>
          <p:cNvPr id="477" name="Picture 47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7392" y="1546288"/>
            <a:ext cx="310896" cy="310896"/>
          </a:xfrm>
          <a:prstGeom prst="rect">
            <a:avLst/>
          </a:prstGeom>
        </p:spPr>
      </p:pic>
      <p:pic>
        <p:nvPicPr>
          <p:cNvPr id="478" name="Picture 47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7392" y="1905342"/>
            <a:ext cx="310896" cy="310896"/>
          </a:xfrm>
          <a:prstGeom prst="rect">
            <a:avLst/>
          </a:prstGeom>
        </p:spPr>
      </p:pic>
      <p:pic>
        <p:nvPicPr>
          <p:cNvPr id="479" name="Picture 47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7392" y="2264397"/>
            <a:ext cx="310896" cy="310896"/>
          </a:xfrm>
          <a:prstGeom prst="rect">
            <a:avLst/>
          </a:prstGeom>
        </p:spPr>
      </p:pic>
      <p:pic>
        <p:nvPicPr>
          <p:cNvPr id="480" name="Picture 47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9610" y="2628790"/>
            <a:ext cx="309209" cy="309209"/>
          </a:xfrm>
          <a:prstGeom prst="rect">
            <a:avLst/>
          </a:prstGeom>
        </p:spPr>
      </p:pic>
      <p:pic>
        <p:nvPicPr>
          <p:cNvPr id="481" name="Picture 48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77789" y="469126"/>
            <a:ext cx="310896" cy="310896"/>
          </a:xfrm>
          <a:prstGeom prst="rect">
            <a:avLst/>
          </a:prstGeom>
        </p:spPr>
      </p:pic>
      <p:pic>
        <p:nvPicPr>
          <p:cNvPr id="482" name="Picture 48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77789" y="828180"/>
            <a:ext cx="310896" cy="310896"/>
          </a:xfrm>
          <a:prstGeom prst="rect">
            <a:avLst/>
          </a:prstGeom>
        </p:spPr>
      </p:pic>
      <p:pic>
        <p:nvPicPr>
          <p:cNvPr id="483" name="Picture 48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77789" y="1187234"/>
            <a:ext cx="310896" cy="310896"/>
          </a:xfrm>
          <a:prstGeom prst="rect">
            <a:avLst/>
          </a:prstGeom>
        </p:spPr>
      </p:pic>
      <p:pic>
        <p:nvPicPr>
          <p:cNvPr id="484" name="Picture 48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77789" y="1546288"/>
            <a:ext cx="310896" cy="310896"/>
          </a:xfrm>
          <a:prstGeom prst="rect">
            <a:avLst/>
          </a:prstGeom>
        </p:spPr>
      </p:pic>
      <p:pic>
        <p:nvPicPr>
          <p:cNvPr id="485" name="Picture 48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77789" y="1905342"/>
            <a:ext cx="310896" cy="310896"/>
          </a:xfrm>
          <a:prstGeom prst="rect">
            <a:avLst/>
          </a:prstGeom>
        </p:spPr>
      </p:pic>
      <p:pic>
        <p:nvPicPr>
          <p:cNvPr id="486" name="Picture 48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77789" y="2264397"/>
            <a:ext cx="310896" cy="310896"/>
          </a:xfrm>
          <a:prstGeom prst="rect">
            <a:avLst/>
          </a:prstGeom>
        </p:spPr>
      </p:pic>
      <p:pic>
        <p:nvPicPr>
          <p:cNvPr id="487" name="Picture 4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5639" y="2629325"/>
            <a:ext cx="309209" cy="309209"/>
          </a:xfrm>
          <a:prstGeom prst="rect">
            <a:avLst/>
          </a:prstGeom>
        </p:spPr>
      </p:pic>
      <p:pic>
        <p:nvPicPr>
          <p:cNvPr id="488" name="Picture 48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4795" y="469661"/>
            <a:ext cx="310896" cy="310896"/>
          </a:xfrm>
          <a:prstGeom prst="rect">
            <a:avLst/>
          </a:prstGeom>
        </p:spPr>
      </p:pic>
      <p:pic>
        <p:nvPicPr>
          <p:cNvPr id="489" name="Picture 4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4795" y="828715"/>
            <a:ext cx="310896" cy="310896"/>
          </a:xfrm>
          <a:prstGeom prst="rect">
            <a:avLst/>
          </a:prstGeom>
        </p:spPr>
      </p:pic>
      <p:pic>
        <p:nvPicPr>
          <p:cNvPr id="490" name="Picture 4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4795" y="1187769"/>
            <a:ext cx="310896" cy="310896"/>
          </a:xfrm>
          <a:prstGeom prst="rect">
            <a:avLst/>
          </a:prstGeom>
        </p:spPr>
      </p:pic>
      <p:pic>
        <p:nvPicPr>
          <p:cNvPr id="491" name="Picture 49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4795" y="1546823"/>
            <a:ext cx="310896" cy="310896"/>
          </a:xfrm>
          <a:prstGeom prst="rect">
            <a:avLst/>
          </a:prstGeom>
        </p:spPr>
      </p:pic>
      <p:pic>
        <p:nvPicPr>
          <p:cNvPr id="492" name="Picture 49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4795" y="1905877"/>
            <a:ext cx="310896" cy="310896"/>
          </a:xfrm>
          <a:prstGeom prst="rect">
            <a:avLst/>
          </a:prstGeom>
        </p:spPr>
      </p:pic>
      <p:pic>
        <p:nvPicPr>
          <p:cNvPr id="493" name="Picture 4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4795" y="2264932"/>
            <a:ext cx="310896" cy="310896"/>
          </a:xfrm>
          <a:prstGeom prst="rect">
            <a:avLst/>
          </a:prstGeom>
        </p:spPr>
      </p:pic>
      <p:pic>
        <p:nvPicPr>
          <p:cNvPr id="494" name="Picture 4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467487"/>
            <a:ext cx="310896" cy="310896"/>
          </a:xfrm>
          <a:prstGeom prst="rect">
            <a:avLst/>
          </a:prstGeom>
        </p:spPr>
      </p:pic>
      <p:pic>
        <p:nvPicPr>
          <p:cNvPr id="495" name="Picture 49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826541"/>
            <a:ext cx="310896" cy="310896"/>
          </a:xfrm>
          <a:prstGeom prst="rect">
            <a:avLst/>
          </a:prstGeom>
        </p:spPr>
      </p:pic>
      <p:pic>
        <p:nvPicPr>
          <p:cNvPr id="496" name="Picture 49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1185595"/>
            <a:ext cx="310896" cy="310896"/>
          </a:xfrm>
          <a:prstGeom prst="rect">
            <a:avLst/>
          </a:prstGeom>
        </p:spPr>
      </p:pic>
      <p:pic>
        <p:nvPicPr>
          <p:cNvPr id="497" name="Picture 4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1544649"/>
            <a:ext cx="310896" cy="310896"/>
          </a:xfrm>
          <a:prstGeom prst="rect">
            <a:avLst/>
          </a:prstGeom>
        </p:spPr>
      </p:pic>
      <p:pic>
        <p:nvPicPr>
          <p:cNvPr id="498" name="Picture 49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1903703"/>
            <a:ext cx="310896" cy="310896"/>
          </a:xfrm>
          <a:prstGeom prst="rect">
            <a:avLst/>
          </a:prstGeom>
        </p:spPr>
      </p:pic>
      <p:pic>
        <p:nvPicPr>
          <p:cNvPr id="499" name="Picture 49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2262758"/>
            <a:ext cx="310896" cy="310896"/>
          </a:xfrm>
          <a:prstGeom prst="rect">
            <a:avLst/>
          </a:prstGeom>
        </p:spPr>
      </p:pic>
      <p:pic>
        <p:nvPicPr>
          <p:cNvPr id="500" name="Picture 49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467487"/>
            <a:ext cx="310896" cy="310896"/>
          </a:xfrm>
          <a:prstGeom prst="rect">
            <a:avLst/>
          </a:prstGeom>
        </p:spPr>
      </p:pic>
      <p:pic>
        <p:nvPicPr>
          <p:cNvPr id="501" name="Picture 5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826541"/>
            <a:ext cx="310896" cy="310896"/>
          </a:xfrm>
          <a:prstGeom prst="rect">
            <a:avLst/>
          </a:prstGeom>
        </p:spPr>
      </p:pic>
      <p:pic>
        <p:nvPicPr>
          <p:cNvPr id="502" name="Picture 50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1185595"/>
            <a:ext cx="310896" cy="310896"/>
          </a:xfrm>
          <a:prstGeom prst="rect">
            <a:avLst/>
          </a:prstGeom>
        </p:spPr>
      </p:pic>
      <p:pic>
        <p:nvPicPr>
          <p:cNvPr id="503" name="Picture 50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1544649"/>
            <a:ext cx="310896" cy="310896"/>
          </a:xfrm>
          <a:prstGeom prst="rect">
            <a:avLst/>
          </a:prstGeom>
        </p:spPr>
      </p:pic>
      <p:pic>
        <p:nvPicPr>
          <p:cNvPr id="504" name="Picture 50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1903703"/>
            <a:ext cx="310896" cy="310896"/>
          </a:xfrm>
          <a:prstGeom prst="rect">
            <a:avLst/>
          </a:prstGeom>
        </p:spPr>
      </p:pic>
      <p:pic>
        <p:nvPicPr>
          <p:cNvPr id="505" name="Picture 50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2262758"/>
            <a:ext cx="310896" cy="310896"/>
          </a:xfrm>
          <a:prstGeom prst="rect">
            <a:avLst/>
          </a:prstGeom>
        </p:spPr>
      </p:pic>
      <p:pic>
        <p:nvPicPr>
          <p:cNvPr id="506" name="Picture 50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69473" y="2628255"/>
            <a:ext cx="310896" cy="310896"/>
          </a:xfrm>
          <a:prstGeom prst="rect">
            <a:avLst/>
          </a:prstGeom>
        </p:spPr>
      </p:pic>
      <p:pic>
        <p:nvPicPr>
          <p:cNvPr id="507" name="Picture 50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1923" y="2621811"/>
            <a:ext cx="310896" cy="31089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7375" y="475708"/>
            <a:ext cx="310896" cy="310896"/>
          </a:xfrm>
          <a:prstGeom prst="rect">
            <a:avLst/>
          </a:prstGeom>
        </p:spPr>
      </p:pic>
      <p:sp>
        <p:nvSpPr>
          <p:cNvPr id="133" name="Rectangle 132"/>
          <p:cNvSpPr/>
          <p:nvPr/>
        </p:nvSpPr>
        <p:spPr>
          <a:xfrm>
            <a:off x="4248654" y="1162046"/>
            <a:ext cx="1181291" cy="59449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34" name="Rectangle 133"/>
          <p:cNvSpPr/>
          <p:nvPr/>
        </p:nvSpPr>
        <p:spPr>
          <a:xfrm>
            <a:off x="3667240" y="1161668"/>
            <a:ext cx="577075" cy="594498"/>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35" name="Title 1"/>
          <p:cNvSpPr txBox="1">
            <a:spLocks/>
          </p:cNvSpPr>
          <p:nvPr/>
        </p:nvSpPr>
        <p:spPr>
          <a:xfrm>
            <a:off x="786726" y="3635147"/>
            <a:ext cx="4466592"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Historically African American Groups</a:t>
            </a:r>
          </a:p>
        </p:txBody>
      </p:sp>
      <p:sp>
        <p:nvSpPr>
          <p:cNvPr id="136" name="Title 1"/>
          <p:cNvSpPr txBox="1">
            <a:spLocks/>
          </p:cNvSpPr>
          <p:nvPr/>
        </p:nvSpPr>
        <p:spPr>
          <a:xfrm>
            <a:off x="468716" y="4062238"/>
            <a:ext cx="4590331" cy="86610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Alpha Phi Alpha Fraternity, Inc.</a:t>
            </a:r>
          </a:p>
          <a:p>
            <a:r>
              <a:rPr lang="en-US" sz="1600" dirty="0">
                <a:latin typeface="Klavika Light Condensed" panose="020B0506040000020004"/>
              </a:rPr>
              <a:t>Delta Sigma Theta Sorority, Inc.</a:t>
            </a:r>
          </a:p>
          <a:p>
            <a:r>
              <a:rPr lang="en-US" sz="1600" dirty="0">
                <a:latin typeface="Klavika Light Condensed" panose="020B0506040000020004"/>
              </a:rPr>
              <a:t>Omega Psi Phi Fraternity, Inc. </a:t>
            </a:r>
          </a:p>
        </p:txBody>
      </p:sp>
    </p:spTree>
    <p:extLst>
      <p:ext uri="{BB962C8B-B14F-4D97-AF65-F5344CB8AC3E}">
        <p14:creationId xmlns:p14="http://schemas.microsoft.com/office/powerpoint/2010/main" val="1150197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500"/>
                                        <p:tgtEl>
                                          <p:spTgt spid="134"/>
                                        </p:tgtEl>
                                      </p:cBhvr>
                                    </p:animEffect>
                                  </p:childTnLst>
                                </p:cTn>
                              </p:par>
                              <p:par>
                                <p:cTn id="8" presetID="10" presetClass="entr" presetSubtype="0" fill="hold" nodeType="withEffect">
                                  <p:stCondLst>
                                    <p:cond delay="0"/>
                                  </p:stCondLst>
                                  <p:childTnLst>
                                    <p:set>
                                      <p:cBhvr>
                                        <p:cTn id="9" dur="1" fill="hold">
                                          <p:stCondLst>
                                            <p:cond delay="0"/>
                                          </p:stCondLst>
                                        </p:cTn>
                                        <p:tgtEl>
                                          <p:spTgt spid="212"/>
                                        </p:tgtEl>
                                        <p:attrNameLst>
                                          <p:attrName>style.visibility</p:attrName>
                                        </p:attrNameLst>
                                      </p:cBhvr>
                                      <p:to>
                                        <p:strVal val="visible"/>
                                      </p:to>
                                    </p:set>
                                    <p:animEffect transition="in" filter="fade">
                                      <p:cBhvr>
                                        <p:cTn id="10" dur="500"/>
                                        <p:tgtEl>
                                          <p:spTgt spid="2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3"/>
                                        </p:tgtEl>
                                        <p:attrNameLst>
                                          <p:attrName>style.visibility</p:attrName>
                                        </p:attrNameLst>
                                      </p:cBhvr>
                                      <p:to>
                                        <p:strVal val="visible"/>
                                      </p:to>
                                    </p:set>
                                    <p:animEffect transition="in" filter="fade">
                                      <p:cBhvr>
                                        <p:cTn id="13" dur="500"/>
                                        <p:tgtEl>
                                          <p:spTgt spid="213"/>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67"/>
                                        </p:tgtEl>
                                        <p:attrNameLst>
                                          <p:attrName>style.visibility</p:attrName>
                                        </p:attrNameLst>
                                      </p:cBhvr>
                                      <p:to>
                                        <p:strVal val="visible"/>
                                      </p:to>
                                    </p:set>
                                    <p:animEffect transition="in" filter="fade">
                                      <p:cBhvr>
                                        <p:cTn id="17" dur="500"/>
                                        <p:tgtEl>
                                          <p:spTgt spid="16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3"/>
                                        </p:tgtEl>
                                        <p:attrNameLst>
                                          <p:attrName>style.visibility</p:attrName>
                                        </p:attrNameLst>
                                      </p:cBhvr>
                                      <p:to>
                                        <p:strVal val="visible"/>
                                      </p:to>
                                    </p:set>
                                    <p:animEffect transition="in" filter="fade">
                                      <p:cBhvr>
                                        <p:cTn id="20" dur="500"/>
                                        <p:tgtEl>
                                          <p:spTgt spid="13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Effect transition="in" filter="fade">
                                      <p:cBhvr>
                                        <p:cTn id="23" dur="500"/>
                                        <p:tgtEl>
                                          <p:spTgt spid="169"/>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35"/>
                                        </p:tgtEl>
                                        <p:attrNameLst>
                                          <p:attrName>style.visibility</p:attrName>
                                        </p:attrNameLst>
                                      </p:cBhvr>
                                      <p:to>
                                        <p:strVal val="visible"/>
                                      </p:to>
                                    </p:set>
                                    <p:animEffect transition="in" filter="fade">
                                      <p:cBhvr>
                                        <p:cTn id="27" dur="500"/>
                                        <p:tgtEl>
                                          <p:spTgt spid="135"/>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136"/>
                                        </p:tgtEl>
                                        <p:attrNameLst>
                                          <p:attrName>style.visibility</p:attrName>
                                        </p:attrNameLst>
                                      </p:cBhvr>
                                      <p:to>
                                        <p:strVal val="visible"/>
                                      </p:to>
                                    </p:set>
                                    <p:animEffect transition="in" filter="fade">
                                      <p:cBhvr>
                                        <p:cTn id="31"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 grpId="0"/>
      <p:bldP spid="169" grpId="0"/>
      <p:bldP spid="133" grpId="0" animBg="1"/>
      <p:bldP spid="134" grpId="0" animBg="1"/>
      <p:bldP spid="135" grpId="0"/>
      <p:bldP spid="1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7465" y="828658"/>
            <a:ext cx="310896" cy="310896"/>
          </a:xfrm>
          <a:prstGeom prst="rect">
            <a:avLst/>
          </a:prstGeom>
        </p:spPr>
      </p:pic>
      <p:pic>
        <p:nvPicPr>
          <p:cNvPr id="123" name="Picture 1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3708" y="828658"/>
            <a:ext cx="310896" cy="310896"/>
          </a:xfrm>
          <a:prstGeom prst="rect">
            <a:avLst/>
          </a:prstGeom>
        </p:spPr>
      </p:pic>
      <p:pic>
        <p:nvPicPr>
          <p:cNvPr id="124" name="Picture 1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292" y="1188565"/>
            <a:ext cx="310896" cy="310896"/>
          </a:xfrm>
          <a:prstGeom prst="rect">
            <a:avLst/>
          </a:prstGeom>
        </p:spPr>
      </p:pic>
      <p:pic>
        <p:nvPicPr>
          <p:cNvPr id="125" name="Picture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1417" y="1187976"/>
            <a:ext cx="310896" cy="310896"/>
          </a:xfrm>
          <a:prstGeom prst="rect">
            <a:avLst/>
          </a:prstGeom>
        </p:spPr>
      </p:pic>
      <p:pic>
        <p:nvPicPr>
          <p:cNvPr id="126" name="Picture 1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9205" y="1189349"/>
            <a:ext cx="310896" cy="310896"/>
          </a:xfrm>
          <a:prstGeom prst="rect">
            <a:avLst/>
          </a:prstGeom>
        </p:spPr>
      </p:pic>
      <p:pic>
        <p:nvPicPr>
          <p:cNvPr id="127" name="Picture 1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4433" y="1187976"/>
            <a:ext cx="310896" cy="310896"/>
          </a:xfrm>
          <a:prstGeom prst="rect">
            <a:avLst/>
          </a:prstGeom>
        </p:spPr>
      </p:pic>
      <p:pic>
        <p:nvPicPr>
          <p:cNvPr id="128" name="Picture 1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843" y="1548717"/>
            <a:ext cx="310896" cy="310896"/>
          </a:xfrm>
          <a:prstGeom prst="rect">
            <a:avLst/>
          </a:prstGeom>
        </p:spPr>
      </p:pic>
      <p:pic>
        <p:nvPicPr>
          <p:cNvPr id="129" name="Picture 1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3081" y="1546659"/>
            <a:ext cx="310896" cy="310896"/>
          </a:xfrm>
          <a:prstGeom prst="rect">
            <a:avLst/>
          </a:prstGeom>
        </p:spPr>
      </p:pic>
      <p:pic>
        <p:nvPicPr>
          <p:cNvPr id="130" name="Picture 1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152" y="1547030"/>
            <a:ext cx="310896" cy="310896"/>
          </a:xfrm>
          <a:prstGeom prst="rect">
            <a:avLst/>
          </a:prstGeom>
        </p:spPr>
      </p:pic>
      <p:pic>
        <p:nvPicPr>
          <p:cNvPr id="131" name="Picture 1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4077" y="1547413"/>
            <a:ext cx="310896" cy="310896"/>
          </a:xfrm>
          <a:prstGeom prst="rect">
            <a:avLst/>
          </a:prstGeom>
        </p:spPr>
      </p:pic>
      <p:pic>
        <p:nvPicPr>
          <p:cNvPr id="137" name="Picture 1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994" y="1909793"/>
            <a:ext cx="310896" cy="310896"/>
          </a:xfrm>
          <a:prstGeom prst="rect">
            <a:avLst/>
          </a:prstGeom>
        </p:spPr>
      </p:pic>
      <p:pic>
        <p:nvPicPr>
          <p:cNvPr id="138" name="Picture 1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1830" y="1910806"/>
            <a:ext cx="310896" cy="310896"/>
          </a:xfrm>
          <a:prstGeom prst="rect">
            <a:avLst/>
          </a:prstGeom>
        </p:spPr>
      </p:pic>
      <p:pic>
        <p:nvPicPr>
          <p:cNvPr id="139" name="Picture 1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7834" y="1910846"/>
            <a:ext cx="310896" cy="310896"/>
          </a:xfrm>
          <a:prstGeom prst="rect">
            <a:avLst/>
          </a:prstGeom>
        </p:spPr>
      </p:pic>
      <p:pic>
        <p:nvPicPr>
          <p:cNvPr id="140" name="Picture 1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4923" y="1907907"/>
            <a:ext cx="310896" cy="310896"/>
          </a:xfrm>
          <a:prstGeom prst="rect">
            <a:avLst/>
          </a:prstGeom>
        </p:spPr>
      </p:pic>
      <p:pic>
        <p:nvPicPr>
          <p:cNvPr id="141" name="Picture 1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994" y="2270449"/>
            <a:ext cx="310896" cy="310896"/>
          </a:xfrm>
          <a:prstGeom prst="rect">
            <a:avLst/>
          </a:prstGeom>
        </p:spPr>
      </p:pic>
      <p:pic>
        <p:nvPicPr>
          <p:cNvPr id="142" name="Picture 1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1805" y="2270068"/>
            <a:ext cx="310896" cy="310896"/>
          </a:xfrm>
          <a:prstGeom prst="rect">
            <a:avLst/>
          </a:prstGeom>
        </p:spPr>
      </p:pic>
      <p:pic>
        <p:nvPicPr>
          <p:cNvPr id="143" name="Picture 1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9359" y="2270068"/>
            <a:ext cx="310896" cy="310896"/>
          </a:xfrm>
          <a:prstGeom prst="rect">
            <a:avLst/>
          </a:prstGeom>
        </p:spPr>
      </p:pic>
      <p:pic>
        <p:nvPicPr>
          <p:cNvPr id="144" name="Picture 1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2424" y="2270068"/>
            <a:ext cx="310896" cy="310896"/>
          </a:xfrm>
          <a:prstGeom prst="rect">
            <a:avLst/>
          </a:prstGeom>
        </p:spPr>
      </p:pic>
      <p:pic>
        <p:nvPicPr>
          <p:cNvPr id="145" name="Picture 1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3523" y="2628255"/>
            <a:ext cx="310896" cy="310896"/>
          </a:xfrm>
          <a:prstGeom prst="rect">
            <a:avLst/>
          </a:prstGeom>
        </p:spPr>
      </p:pic>
      <p:pic>
        <p:nvPicPr>
          <p:cNvPr id="146" name="Picture 1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6680" y="2628255"/>
            <a:ext cx="310896" cy="310896"/>
          </a:xfrm>
          <a:prstGeom prst="rect">
            <a:avLst/>
          </a:prstGeom>
        </p:spPr>
      </p:pic>
      <p:pic>
        <p:nvPicPr>
          <p:cNvPr id="147" name="Picture 1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333" y="2627824"/>
            <a:ext cx="310896" cy="310896"/>
          </a:xfrm>
          <a:prstGeom prst="rect">
            <a:avLst/>
          </a:prstGeom>
        </p:spPr>
      </p:pic>
      <p:pic>
        <p:nvPicPr>
          <p:cNvPr id="148" name="Picture 1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693" y="2628278"/>
            <a:ext cx="310896" cy="310896"/>
          </a:xfrm>
          <a:prstGeom prst="rect">
            <a:avLst/>
          </a:prstGeom>
        </p:spPr>
      </p:pic>
      <p:pic>
        <p:nvPicPr>
          <p:cNvPr id="149" name="Picture 1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309" y="2628954"/>
            <a:ext cx="310896" cy="310896"/>
          </a:xfrm>
          <a:prstGeom prst="rect">
            <a:avLst/>
          </a:prstGeom>
        </p:spPr>
      </p:pic>
      <p:pic>
        <p:nvPicPr>
          <p:cNvPr id="150" name="Picture 1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2878" y="2627947"/>
            <a:ext cx="310896" cy="310896"/>
          </a:xfrm>
          <a:prstGeom prst="rect">
            <a:avLst/>
          </a:prstGeom>
        </p:spPr>
      </p:pic>
      <p:pic>
        <p:nvPicPr>
          <p:cNvPr id="151" name="Picture 1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2203" y="2628478"/>
            <a:ext cx="310896" cy="310896"/>
          </a:xfrm>
          <a:prstGeom prst="rect">
            <a:avLst/>
          </a:prstGeom>
        </p:spPr>
      </p:pic>
      <p:pic>
        <p:nvPicPr>
          <p:cNvPr id="152" name="Picture 1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5663" y="2628255"/>
            <a:ext cx="310896" cy="310896"/>
          </a:xfrm>
          <a:prstGeom prst="rect">
            <a:avLst/>
          </a:prstGeom>
        </p:spPr>
      </p:pic>
      <p:pic>
        <p:nvPicPr>
          <p:cNvPr id="180" name="Picture 1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0389" y="3707462"/>
            <a:ext cx="310896" cy="310896"/>
          </a:xfrm>
          <a:prstGeom prst="rect">
            <a:avLst/>
          </a:prstGeom>
        </p:spPr>
      </p:pic>
      <p:pic>
        <p:nvPicPr>
          <p:cNvPr id="181" name="Picture 1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522" y="3707462"/>
            <a:ext cx="310896" cy="310896"/>
          </a:xfrm>
          <a:prstGeom prst="rect">
            <a:avLst/>
          </a:prstGeom>
        </p:spPr>
      </p:pic>
      <p:pic>
        <p:nvPicPr>
          <p:cNvPr id="182" name="Picture 1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6471" y="3708191"/>
            <a:ext cx="310896" cy="310896"/>
          </a:xfrm>
          <a:prstGeom prst="rect">
            <a:avLst/>
          </a:prstGeom>
        </p:spPr>
      </p:pic>
      <p:pic>
        <p:nvPicPr>
          <p:cNvPr id="183" name="Picture 1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815" y="3707706"/>
            <a:ext cx="310896" cy="310896"/>
          </a:xfrm>
          <a:prstGeom prst="rect">
            <a:avLst/>
          </a:prstGeom>
        </p:spPr>
      </p:pic>
      <p:pic>
        <p:nvPicPr>
          <p:cNvPr id="184" name="Picture 1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2634" y="3707381"/>
            <a:ext cx="310896" cy="310896"/>
          </a:xfrm>
          <a:prstGeom prst="rect">
            <a:avLst/>
          </a:prstGeom>
        </p:spPr>
      </p:pic>
      <p:pic>
        <p:nvPicPr>
          <p:cNvPr id="185" name="Picture 1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2578" y="3706618"/>
            <a:ext cx="310896" cy="310896"/>
          </a:xfrm>
          <a:prstGeom prst="rect">
            <a:avLst/>
          </a:prstGeom>
        </p:spPr>
      </p:pic>
      <p:pic>
        <p:nvPicPr>
          <p:cNvPr id="186" name="Picture 1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265" y="3708999"/>
            <a:ext cx="310896" cy="310896"/>
          </a:xfrm>
          <a:prstGeom prst="rect">
            <a:avLst/>
          </a:prstGeom>
        </p:spPr>
      </p:pic>
      <p:pic>
        <p:nvPicPr>
          <p:cNvPr id="187" name="Picture 1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1795" y="3708999"/>
            <a:ext cx="310896" cy="310896"/>
          </a:xfrm>
          <a:prstGeom prst="rect">
            <a:avLst/>
          </a:prstGeom>
        </p:spPr>
      </p:pic>
      <p:pic>
        <p:nvPicPr>
          <p:cNvPr id="188" name="Picture 1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6636" y="3707412"/>
            <a:ext cx="310896" cy="310896"/>
          </a:xfrm>
          <a:prstGeom prst="rect">
            <a:avLst/>
          </a:prstGeom>
        </p:spPr>
      </p:pic>
      <p:pic>
        <p:nvPicPr>
          <p:cNvPr id="189" name="Picture 1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4100" y="3709036"/>
            <a:ext cx="310896" cy="310896"/>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23485" y="827282"/>
            <a:ext cx="310896" cy="310896"/>
          </a:xfrm>
          <a:prstGeom prst="rect">
            <a:avLst/>
          </a:prstGeom>
        </p:spPr>
      </p:pic>
      <p:pic>
        <p:nvPicPr>
          <p:cNvPr id="517" name="Picture 5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4994" y="828922"/>
            <a:ext cx="310896" cy="310896"/>
          </a:xfrm>
          <a:prstGeom prst="rect">
            <a:avLst/>
          </a:prstGeom>
        </p:spPr>
      </p:pic>
      <p:pic>
        <p:nvPicPr>
          <p:cNvPr id="516" name="Picture 5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33708" y="469867"/>
            <a:ext cx="310896" cy="310896"/>
          </a:xfrm>
          <a:prstGeom prst="rect">
            <a:avLst/>
          </a:prstGeom>
        </p:spPr>
      </p:pic>
      <p:pic>
        <p:nvPicPr>
          <p:cNvPr id="515" name="Picture 5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6978" y="467486"/>
            <a:ext cx="310896" cy="310896"/>
          </a:xfrm>
          <a:prstGeom prst="rect">
            <a:avLst/>
          </a:prstGeom>
        </p:spPr>
      </p:pic>
      <p:pic>
        <p:nvPicPr>
          <p:cNvPr id="514" name="Picture 5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3081" y="467487"/>
            <a:ext cx="310896" cy="310896"/>
          </a:xfrm>
          <a:prstGeom prst="rect">
            <a:avLst/>
          </a:prstGeom>
        </p:spPr>
      </p:pic>
      <p:grpSp>
        <p:nvGrpSpPr>
          <p:cNvPr id="2" name="Group 1"/>
          <p:cNvGrpSpPr/>
          <p:nvPr/>
        </p:nvGrpSpPr>
        <p:grpSpPr>
          <a:xfrm>
            <a:off x="31528" y="57690"/>
            <a:ext cx="1912918" cy="1824942"/>
            <a:chOff x="1084544" y="3500380"/>
            <a:chExt cx="1912918" cy="1824942"/>
          </a:xfrm>
        </p:grpSpPr>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87033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Panhellenic Association</a:t>
              </a:r>
            </a:p>
          </p:txBody>
        </p:sp>
      </p:grpSp>
      <p:sp>
        <p:nvSpPr>
          <p:cNvPr id="166" name="Title 1"/>
          <p:cNvSpPr txBox="1">
            <a:spLocks/>
          </p:cNvSpPr>
          <p:nvPr/>
        </p:nvSpPr>
        <p:spPr>
          <a:xfrm>
            <a:off x="6832811" y="4094452"/>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~56% of F/S Community</a:t>
            </a:r>
          </a:p>
        </p:txBody>
      </p:sp>
      <p:sp>
        <p:nvSpPr>
          <p:cNvPr id="191" name="Title 1"/>
          <p:cNvSpPr txBox="1">
            <a:spLocks/>
          </p:cNvSpPr>
          <p:nvPr/>
        </p:nvSpPr>
        <p:spPr>
          <a:xfrm>
            <a:off x="3099438" y="396601"/>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12 Chapters</a:t>
            </a:r>
          </a:p>
        </p:txBody>
      </p:sp>
      <p:sp>
        <p:nvSpPr>
          <p:cNvPr id="204" name="Title 1"/>
          <p:cNvSpPr txBox="1">
            <a:spLocks/>
          </p:cNvSpPr>
          <p:nvPr/>
        </p:nvSpPr>
        <p:spPr>
          <a:xfrm>
            <a:off x="2878811" y="741653"/>
            <a:ext cx="3379114"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NPC Average Size: 156 Members</a:t>
            </a:r>
          </a:p>
        </p:txBody>
      </p:sp>
      <p:sp>
        <p:nvSpPr>
          <p:cNvPr id="205" name="Title 1"/>
          <p:cNvSpPr txBox="1">
            <a:spLocks/>
          </p:cNvSpPr>
          <p:nvPr/>
        </p:nvSpPr>
        <p:spPr>
          <a:xfrm>
            <a:off x="6818816" y="4351155"/>
            <a:ext cx="293786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(1,332 Members)</a:t>
            </a:r>
          </a:p>
        </p:txBody>
      </p:sp>
      <p:sp>
        <p:nvSpPr>
          <p:cNvPr id="213" name="Title 1"/>
          <p:cNvSpPr txBox="1">
            <a:spLocks/>
          </p:cNvSpPr>
          <p:nvPr/>
        </p:nvSpPr>
        <p:spPr>
          <a:xfrm>
            <a:off x="523601" y="3033933"/>
            <a:ext cx="2408495"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Associate Chapters</a:t>
            </a:r>
          </a:p>
        </p:txBody>
      </p:sp>
      <p:pic>
        <p:nvPicPr>
          <p:cNvPr id="468" name="Picture 46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469126"/>
            <a:ext cx="310896" cy="310896"/>
          </a:xfrm>
          <a:prstGeom prst="rect">
            <a:avLst/>
          </a:prstGeom>
        </p:spPr>
      </p:pic>
      <p:pic>
        <p:nvPicPr>
          <p:cNvPr id="469" name="Picture 4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828180"/>
            <a:ext cx="310896" cy="310896"/>
          </a:xfrm>
          <a:prstGeom prst="rect">
            <a:avLst/>
          </a:prstGeom>
        </p:spPr>
      </p:pic>
      <p:pic>
        <p:nvPicPr>
          <p:cNvPr id="470" name="Picture 4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187234"/>
            <a:ext cx="310896" cy="310896"/>
          </a:xfrm>
          <a:prstGeom prst="rect">
            <a:avLst/>
          </a:prstGeom>
        </p:spPr>
      </p:pic>
      <p:pic>
        <p:nvPicPr>
          <p:cNvPr id="471" name="Picture 4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546288"/>
            <a:ext cx="310896" cy="310896"/>
          </a:xfrm>
          <a:prstGeom prst="rect">
            <a:avLst/>
          </a:prstGeom>
        </p:spPr>
      </p:pic>
      <p:pic>
        <p:nvPicPr>
          <p:cNvPr id="472" name="Picture 4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1905342"/>
            <a:ext cx="310896" cy="310896"/>
          </a:xfrm>
          <a:prstGeom prst="rect">
            <a:avLst/>
          </a:prstGeom>
        </p:spPr>
      </p:pic>
      <p:pic>
        <p:nvPicPr>
          <p:cNvPr id="473" name="Picture 4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1741" y="2264397"/>
            <a:ext cx="310896" cy="310896"/>
          </a:xfrm>
          <a:prstGeom prst="rect">
            <a:avLst/>
          </a:prstGeom>
        </p:spPr>
      </p:pic>
      <p:pic>
        <p:nvPicPr>
          <p:cNvPr id="474" name="Picture 47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469126"/>
            <a:ext cx="310896" cy="310896"/>
          </a:xfrm>
          <a:prstGeom prst="rect">
            <a:avLst/>
          </a:prstGeom>
        </p:spPr>
      </p:pic>
      <p:pic>
        <p:nvPicPr>
          <p:cNvPr id="475" name="Picture 4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828180"/>
            <a:ext cx="310896" cy="310896"/>
          </a:xfrm>
          <a:prstGeom prst="rect">
            <a:avLst/>
          </a:prstGeom>
        </p:spPr>
      </p:pic>
      <p:pic>
        <p:nvPicPr>
          <p:cNvPr id="476" name="Picture 4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187234"/>
            <a:ext cx="310896" cy="310896"/>
          </a:xfrm>
          <a:prstGeom prst="rect">
            <a:avLst/>
          </a:prstGeom>
        </p:spPr>
      </p:pic>
      <p:pic>
        <p:nvPicPr>
          <p:cNvPr id="477" name="Picture 47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546288"/>
            <a:ext cx="310896" cy="310896"/>
          </a:xfrm>
          <a:prstGeom prst="rect">
            <a:avLst/>
          </a:prstGeom>
        </p:spPr>
      </p:pic>
      <p:pic>
        <p:nvPicPr>
          <p:cNvPr id="478" name="Picture 4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1905342"/>
            <a:ext cx="310896" cy="310896"/>
          </a:xfrm>
          <a:prstGeom prst="rect">
            <a:avLst/>
          </a:prstGeom>
        </p:spPr>
      </p:pic>
      <p:pic>
        <p:nvPicPr>
          <p:cNvPr id="479" name="Picture 4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7392" y="2264397"/>
            <a:ext cx="310896" cy="310896"/>
          </a:xfrm>
          <a:prstGeom prst="rect">
            <a:avLst/>
          </a:prstGeom>
        </p:spPr>
      </p:pic>
      <p:pic>
        <p:nvPicPr>
          <p:cNvPr id="481" name="Picture 48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469126"/>
            <a:ext cx="310896" cy="310896"/>
          </a:xfrm>
          <a:prstGeom prst="rect">
            <a:avLst/>
          </a:prstGeom>
        </p:spPr>
      </p:pic>
      <p:pic>
        <p:nvPicPr>
          <p:cNvPr id="482" name="Picture 48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828180"/>
            <a:ext cx="310896" cy="310896"/>
          </a:xfrm>
          <a:prstGeom prst="rect">
            <a:avLst/>
          </a:prstGeom>
        </p:spPr>
      </p:pic>
      <p:pic>
        <p:nvPicPr>
          <p:cNvPr id="483" name="Picture 48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187234"/>
            <a:ext cx="310896" cy="310896"/>
          </a:xfrm>
          <a:prstGeom prst="rect">
            <a:avLst/>
          </a:prstGeom>
        </p:spPr>
      </p:pic>
      <p:pic>
        <p:nvPicPr>
          <p:cNvPr id="484" name="Picture 4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546288"/>
            <a:ext cx="310896" cy="310896"/>
          </a:xfrm>
          <a:prstGeom prst="rect">
            <a:avLst/>
          </a:prstGeom>
        </p:spPr>
      </p:pic>
      <p:pic>
        <p:nvPicPr>
          <p:cNvPr id="485" name="Picture 4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1905342"/>
            <a:ext cx="310896" cy="310896"/>
          </a:xfrm>
          <a:prstGeom prst="rect">
            <a:avLst/>
          </a:prstGeom>
        </p:spPr>
      </p:pic>
      <p:pic>
        <p:nvPicPr>
          <p:cNvPr id="486" name="Picture 4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7789" y="2264397"/>
            <a:ext cx="310896" cy="310896"/>
          </a:xfrm>
          <a:prstGeom prst="rect">
            <a:avLst/>
          </a:prstGeom>
        </p:spPr>
      </p:pic>
      <p:pic>
        <p:nvPicPr>
          <p:cNvPr id="488" name="Picture 48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469661"/>
            <a:ext cx="310896" cy="310896"/>
          </a:xfrm>
          <a:prstGeom prst="rect">
            <a:avLst/>
          </a:prstGeom>
        </p:spPr>
      </p:pic>
      <p:pic>
        <p:nvPicPr>
          <p:cNvPr id="489" name="Picture 48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828715"/>
            <a:ext cx="310896" cy="310896"/>
          </a:xfrm>
          <a:prstGeom prst="rect">
            <a:avLst/>
          </a:prstGeom>
        </p:spPr>
      </p:pic>
      <p:pic>
        <p:nvPicPr>
          <p:cNvPr id="490" name="Picture 4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187769"/>
            <a:ext cx="310896" cy="310896"/>
          </a:xfrm>
          <a:prstGeom prst="rect">
            <a:avLst/>
          </a:prstGeom>
        </p:spPr>
      </p:pic>
      <p:pic>
        <p:nvPicPr>
          <p:cNvPr id="491" name="Picture 49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546823"/>
            <a:ext cx="310896" cy="310896"/>
          </a:xfrm>
          <a:prstGeom prst="rect">
            <a:avLst/>
          </a:prstGeom>
        </p:spPr>
      </p:pic>
      <p:pic>
        <p:nvPicPr>
          <p:cNvPr id="492" name="Picture 4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1905877"/>
            <a:ext cx="310896" cy="310896"/>
          </a:xfrm>
          <a:prstGeom prst="rect">
            <a:avLst/>
          </a:prstGeom>
        </p:spPr>
      </p:pic>
      <p:pic>
        <p:nvPicPr>
          <p:cNvPr id="493" name="Picture 4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4795" y="2264932"/>
            <a:ext cx="310896" cy="310896"/>
          </a:xfrm>
          <a:prstGeom prst="rect">
            <a:avLst/>
          </a:prstGeom>
        </p:spPr>
      </p:pic>
      <p:pic>
        <p:nvPicPr>
          <p:cNvPr id="494" name="Picture 49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467487"/>
            <a:ext cx="310896" cy="310896"/>
          </a:xfrm>
          <a:prstGeom prst="rect">
            <a:avLst/>
          </a:prstGeom>
        </p:spPr>
      </p:pic>
      <p:pic>
        <p:nvPicPr>
          <p:cNvPr id="495" name="Picture 49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826541"/>
            <a:ext cx="310896" cy="310896"/>
          </a:xfrm>
          <a:prstGeom prst="rect">
            <a:avLst/>
          </a:prstGeom>
        </p:spPr>
      </p:pic>
      <p:pic>
        <p:nvPicPr>
          <p:cNvPr id="496" name="Picture 4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185595"/>
            <a:ext cx="310896" cy="310896"/>
          </a:xfrm>
          <a:prstGeom prst="rect">
            <a:avLst/>
          </a:prstGeom>
        </p:spPr>
      </p:pic>
      <p:pic>
        <p:nvPicPr>
          <p:cNvPr id="497" name="Picture 49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544649"/>
            <a:ext cx="310896" cy="310896"/>
          </a:xfrm>
          <a:prstGeom prst="rect">
            <a:avLst/>
          </a:prstGeom>
        </p:spPr>
      </p:pic>
      <p:pic>
        <p:nvPicPr>
          <p:cNvPr id="498" name="Picture 49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1903703"/>
            <a:ext cx="310896" cy="310896"/>
          </a:xfrm>
          <a:prstGeom prst="rect">
            <a:avLst/>
          </a:prstGeom>
        </p:spPr>
      </p:pic>
      <p:pic>
        <p:nvPicPr>
          <p:cNvPr id="499" name="Picture 49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2262758"/>
            <a:ext cx="310896" cy="310896"/>
          </a:xfrm>
          <a:prstGeom prst="rect">
            <a:avLst/>
          </a:prstGeom>
        </p:spPr>
      </p:pic>
      <p:pic>
        <p:nvPicPr>
          <p:cNvPr id="500" name="Picture 4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467487"/>
            <a:ext cx="310896" cy="310896"/>
          </a:xfrm>
          <a:prstGeom prst="rect">
            <a:avLst/>
          </a:prstGeom>
        </p:spPr>
      </p:pic>
      <p:pic>
        <p:nvPicPr>
          <p:cNvPr id="501" name="Picture 5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826541"/>
            <a:ext cx="310896" cy="310896"/>
          </a:xfrm>
          <a:prstGeom prst="rect">
            <a:avLst/>
          </a:prstGeom>
        </p:spPr>
      </p:pic>
      <p:pic>
        <p:nvPicPr>
          <p:cNvPr id="502" name="Picture 50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185595"/>
            <a:ext cx="310896" cy="310896"/>
          </a:xfrm>
          <a:prstGeom prst="rect">
            <a:avLst/>
          </a:prstGeom>
        </p:spPr>
      </p:pic>
      <p:pic>
        <p:nvPicPr>
          <p:cNvPr id="503" name="Picture 50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544649"/>
            <a:ext cx="310896" cy="310896"/>
          </a:xfrm>
          <a:prstGeom prst="rect">
            <a:avLst/>
          </a:prstGeom>
        </p:spPr>
      </p:pic>
      <p:pic>
        <p:nvPicPr>
          <p:cNvPr id="504" name="Picture 50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1903703"/>
            <a:ext cx="310896" cy="310896"/>
          </a:xfrm>
          <a:prstGeom prst="rect">
            <a:avLst/>
          </a:prstGeom>
        </p:spPr>
      </p:pic>
      <p:pic>
        <p:nvPicPr>
          <p:cNvPr id="505" name="Picture 50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2262758"/>
            <a:ext cx="310896" cy="310896"/>
          </a:xfrm>
          <a:prstGeom prst="rect">
            <a:avLst/>
          </a:prstGeom>
        </p:spPr>
      </p:pic>
      <p:pic>
        <p:nvPicPr>
          <p:cNvPr id="506" name="Picture 50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9473" y="2628255"/>
            <a:ext cx="310896" cy="310896"/>
          </a:xfrm>
          <a:prstGeom prst="rect">
            <a:avLst/>
          </a:prstGeom>
        </p:spPr>
      </p:pic>
      <p:pic>
        <p:nvPicPr>
          <p:cNvPr id="507" name="Picture 50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1923" y="2621811"/>
            <a:ext cx="310896" cy="31089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17375" y="475708"/>
            <a:ext cx="310896" cy="310896"/>
          </a:xfrm>
          <a:prstGeom prst="rect">
            <a:avLst/>
          </a:prstGeom>
        </p:spPr>
      </p:pic>
      <p:sp>
        <p:nvSpPr>
          <p:cNvPr id="135" name="Title 1"/>
          <p:cNvSpPr txBox="1">
            <a:spLocks/>
          </p:cNvSpPr>
          <p:nvPr/>
        </p:nvSpPr>
        <p:spPr>
          <a:xfrm>
            <a:off x="-147052" y="3817828"/>
            <a:ext cx="4133635" cy="576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700" dirty="0">
                <a:latin typeface="Klavika Light Condensed" panose="020B0506040000020004"/>
              </a:rPr>
              <a:t>Associate Chapter Focuses</a:t>
            </a:r>
          </a:p>
        </p:txBody>
      </p:sp>
      <p:sp>
        <p:nvSpPr>
          <p:cNvPr id="136" name="Title 1"/>
          <p:cNvSpPr txBox="1">
            <a:spLocks/>
          </p:cNvSpPr>
          <p:nvPr/>
        </p:nvSpPr>
        <p:spPr>
          <a:xfrm>
            <a:off x="-199697" y="4075565"/>
            <a:ext cx="4248150" cy="123391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1600" dirty="0">
                <a:latin typeface="Klavika Light Condensed" panose="020B0506040000020004"/>
              </a:rPr>
              <a:t>Alpha Delta Chi – Christian Interest</a:t>
            </a:r>
          </a:p>
          <a:p>
            <a:r>
              <a:rPr lang="en-US" sz="1600" dirty="0">
                <a:latin typeface="Klavika Light Condensed" panose="020B0506040000020004"/>
              </a:rPr>
              <a:t>Sigma Alpha – Agriculture Interest</a:t>
            </a:r>
          </a:p>
          <a:p>
            <a:r>
              <a:rPr lang="en-US" sz="1600" dirty="0">
                <a:latin typeface="Klavika Light Condensed" panose="020B0506040000020004"/>
              </a:rPr>
              <a:t>Sigma Alpha Iota – Music Interest</a:t>
            </a:r>
          </a:p>
          <a:p>
            <a:r>
              <a:rPr lang="en-US" sz="1600" dirty="0">
                <a:latin typeface="Klavika Light Condensed" panose="020B0506040000020004"/>
              </a:rPr>
              <a:t>Alpha Sigma Kappa – Women in Technical Studies </a:t>
            </a:r>
          </a:p>
        </p:txBody>
      </p:sp>
      <p:pic>
        <p:nvPicPr>
          <p:cNvPr id="153" name="Picture 1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1094" y="2987882"/>
            <a:ext cx="310896" cy="310896"/>
          </a:xfrm>
          <a:prstGeom prst="rect">
            <a:avLst/>
          </a:prstGeom>
        </p:spPr>
      </p:pic>
      <p:pic>
        <p:nvPicPr>
          <p:cNvPr id="154" name="Picture 1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9227" y="2987882"/>
            <a:ext cx="310896" cy="310896"/>
          </a:xfrm>
          <a:prstGeom prst="rect">
            <a:avLst/>
          </a:prstGeom>
        </p:spPr>
      </p:pic>
      <p:pic>
        <p:nvPicPr>
          <p:cNvPr id="155" name="Picture 1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7176" y="2988611"/>
            <a:ext cx="310896" cy="310896"/>
          </a:xfrm>
          <a:prstGeom prst="rect">
            <a:avLst/>
          </a:prstGeom>
        </p:spPr>
      </p:pic>
      <p:pic>
        <p:nvPicPr>
          <p:cNvPr id="156" name="Picture 1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520" y="2988126"/>
            <a:ext cx="310896" cy="310896"/>
          </a:xfrm>
          <a:prstGeom prst="rect">
            <a:avLst/>
          </a:prstGeom>
        </p:spPr>
      </p:pic>
      <p:pic>
        <p:nvPicPr>
          <p:cNvPr id="157" name="Picture 1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3339" y="2987801"/>
            <a:ext cx="310896" cy="310896"/>
          </a:xfrm>
          <a:prstGeom prst="rect">
            <a:avLst/>
          </a:prstGeom>
        </p:spPr>
      </p:pic>
      <p:pic>
        <p:nvPicPr>
          <p:cNvPr id="158" name="Picture 1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283" y="2987038"/>
            <a:ext cx="310896" cy="310896"/>
          </a:xfrm>
          <a:prstGeom prst="rect">
            <a:avLst/>
          </a:prstGeom>
        </p:spPr>
      </p:pic>
      <p:pic>
        <p:nvPicPr>
          <p:cNvPr id="159" name="Picture 1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970" y="2989419"/>
            <a:ext cx="310896" cy="310896"/>
          </a:xfrm>
          <a:prstGeom prst="rect">
            <a:avLst/>
          </a:prstGeom>
        </p:spPr>
      </p:pic>
      <p:pic>
        <p:nvPicPr>
          <p:cNvPr id="160" name="Picture 1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500" y="2989419"/>
            <a:ext cx="310896" cy="310896"/>
          </a:xfrm>
          <a:prstGeom prst="rect">
            <a:avLst/>
          </a:prstGeom>
        </p:spPr>
      </p:pic>
      <p:pic>
        <p:nvPicPr>
          <p:cNvPr id="161" name="Picture 1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7341" y="2987832"/>
            <a:ext cx="310896" cy="310896"/>
          </a:xfrm>
          <a:prstGeom prst="rect">
            <a:avLst/>
          </a:prstGeom>
        </p:spPr>
      </p:pic>
      <p:pic>
        <p:nvPicPr>
          <p:cNvPr id="162" name="Picture 1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4805" y="2989456"/>
            <a:ext cx="310896" cy="310896"/>
          </a:xfrm>
          <a:prstGeom prst="rect">
            <a:avLst/>
          </a:prstGeom>
        </p:spPr>
      </p:pic>
      <p:pic>
        <p:nvPicPr>
          <p:cNvPr id="164" name="Picture 1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1094" y="3349322"/>
            <a:ext cx="310896" cy="310896"/>
          </a:xfrm>
          <a:prstGeom prst="rect">
            <a:avLst/>
          </a:prstGeom>
        </p:spPr>
      </p:pic>
      <p:pic>
        <p:nvPicPr>
          <p:cNvPr id="165" name="Picture 1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9227" y="3349322"/>
            <a:ext cx="310896" cy="310896"/>
          </a:xfrm>
          <a:prstGeom prst="rect">
            <a:avLst/>
          </a:prstGeom>
        </p:spPr>
      </p:pic>
      <p:pic>
        <p:nvPicPr>
          <p:cNvPr id="170" name="Picture 1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7176" y="3350051"/>
            <a:ext cx="310896" cy="310896"/>
          </a:xfrm>
          <a:prstGeom prst="rect">
            <a:avLst/>
          </a:prstGeom>
        </p:spPr>
      </p:pic>
      <p:pic>
        <p:nvPicPr>
          <p:cNvPr id="173" name="Picture 1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520" y="3349566"/>
            <a:ext cx="310896" cy="310896"/>
          </a:xfrm>
          <a:prstGeom prst="rect">
            <a:avLst/>
          </a:prstGeom>
        </p:spPr>
      </p:pic>
      <p:pic>
        <p:nvPicPr>
          <p:cNvPr id="174" name="Picture 1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3339" y="3349241"/>
            <a:ext cx="310896" cy="310896"/>
          </a:xfrm>
          <a:prstGeom prst="rect">
            <a:avLst/>
          </a:prstGeom>
        </p:spPr>
      </p:pic>
      <p:pic>
        <p:nvPicPr>
          <p:cNvPr id="175" name="Picture 1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3283" y="3348478"/>
            <a:ext cx="310896" cy="310896"/>
          </a:xfrm>
          <a:prstGeom prst="rect">
            <a:avLst/>
          </a:prstGeom>
        </p:spPr>
      </p:pic>
      <p:pic>
        <p:nvPicPr>
          <p:cNvPr id="176" name="Picture 1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970" y="3350859"/>
            <a:ext cx="310896" cy="310896"/>
          </a:xfrm>
          <a:prstGeom prst="rect">
            <a:avLst/>
          </a:prstGeom>
        </p:spPr>
      </p:pic>
      <p:pic>
        <p:nvPicPr>
          <p:cNvPr id="177" name="Picture 1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500" y="3350859"/>
            <a:ext cx="310896" cy="310896"/>
          </a:xfrm>
          <a:prstGeom prst="rect">
            <a:avLst/>
          </a:prstGeom>
        </p:spPr>
      </p:pic>
      <p:pic>
        <p:nvPicPr>
          <p:cNvPr id="178" name="Picture 1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7341" y="3349272"/>
            <a:ext cx="310896" cy="310896"/>
          </a:xfrm>
          <a:prstGeom prst="rect">
            <a:avLst/>
          </a:prstGeom>
        </p:spPr>
      </p:pic>
      <p:pic>
        <p:nvPicPr>
          <p:cNvPr id="179" name="Picture 1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4805" y="3350896"/>
            <a:ext cx="310896" cy="310896"/>
          </a:xfrm>
          <a:prstGeom prst="rect">
            <a:avLst/>
          </a:prstGeom>
        </p:spPr>
      </p:pic>
      <p:sp>
        <p:nvSpPr>
          <p:cNvPr id="190" name="Title 1"/>
          <p:cNvSpPr txBox="1">
            <a:spLocks/>
          </p:cNvSpPr>
          <p:nvPr/>
        </p:nvSpPr>
        <p:spPr>
          <a:xfrm>
            <a:off x="2508797" y="1086705"/>
            <a:ext cx="4137210"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Associate Average Size: 37 Members</a:t>
            </a:r>
          </a:p>
        </p:txBody>
      </p:sp>
      <p:pic>
        <p:nvPicPr>
          <p:cNvPr id="192" name="Picture 19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25077" y="1604028"/>
            <a:ext cx="457200" cy="457200"/>
          </a:xfrm>
          <a:prstGeom prst="rect">
            <a:avLst/>
          </a:prstGeom>
        </p:spPr>
      </p:pic>
      <p:pic>
        <p:nvPicPr>
          <p:cNvPr id="193" name="Picture 1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26054" y="1604028"/>
            <a:ext cx="457200" cy="457200"/>
          </a:xfrm>
          <a:prstGeom prst="rect">
            <a:avLst/>
          </a:prstGeom>
        </p:spPr>
      </p:pic>
      <p:pic>
        <p:nvPicPr>
          <p:cNvPr id="194" name="Picture 1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27031" y="1604028"/>
            <a:ext cx="457200" cy="457200"/>
          </a:xfrm>
          <a:prstGeom prst="rect">
            <a:avLst/>
          </a:prstGeom>
        </p:spPr>
      </p:pic>
      <p:pic>
        <p:nvPicPr>
          <p:cNvPr id="195" name="Picture 19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28007" y="1604028"/>
            <a:ext cx="457200" cy="457200"/>
          </a:xfrm>
          <a:prstGeom prst="rect">
            <a:avLst/>
          </a:prstGeom>
        </p:spPr>
      </p:pic>
      <p:pic>
        <p:nvPicPr>
          <p:cNvPr id="197" name="Picture 1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25077" y="2116221"/>
            <a:ext cx="457200" cy="457200"/>
          </a:xfrm>
          <a:prstGeom prst="rect">
            <a:avLst/>
          </a:prstGeom>
        </p:spPr>
      </p:pic>
      <p:pic>
        <p:nvPicPr>
          <p:cNvPr id="198" name="Picture 19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25077" y="2628414"/>
            <a:ext cx="457200" cy="457200"/>
          </a:xfrm>
          <a:prstGeom prst="rect">
            <a:avLst/>
          </a:prstGeom>
        </p:spPr>
      </p:pic>
      <p:pic>
        <p:nvPicPr>
          <p:cNvPr id="200" name="Picture 19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26054" y="2116221"/>
            <a:ext cx="457200" cy="457200"/>
          </a:xfrm>
          <a:prstGeom prst="rect">
            <a:avLst/>
          </a:prstGeom>
        </p:spPr>
      </p:pic>
      <p:pic>
        <p:nvPicPr>
          <p:cNvPr id="201" name="Picture 2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26054" y="2628414"/>
            <a:ext cx="457200" cy="457200"/>
          </a:xfrm>
          <a:prstGeom prst="rect">
            <a:avLst/>
          </a:prstGeom>
        </p:spPr>
      </p:pic>
      <p:pic>
        <p:nvPicPr>
          <p:cNvPr id="203" name="Picture 20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27031" y="2116221"/>
            <a:ext cx="457200" cy="457200"/>
          </a:xfrm>
          <a:prstGeom prst="rect">
            <a:avLst/>
          </a:prstGeom>
        </p:spPr>
      </p:pic>
      <p:pic>
        <p:nvPicPr>
          <p:cNvPr id="206" name="Picture 20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27031" y="2628414"/>
            <a:ext cx="457200" cy="457200"/>
          </a:xfrm>
          <a:prstGeom prst="rect">
            <a:avLst/>
          </a:prstGeom>
        </p:spPr>
      </p:pic>
      <p:pic>
        <p:nvPicPr>
          <p:cNvPr id="208" name="Picture 20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5030" y="2116221"/>
            <a:ext cx="457200" cy="457200"/>
          </a:xfrm>
          <a:prstGeom prst="rect">
            <a:avLst/>
          </a:prstGeom>
        </p:spPr>
      </p:pic>
      <p:pic>
        <p:nvPicPr>
          <p:cNvPr id="209" name="Picture 20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5030" y="2628414"/>
            <a:ext cx="457200" cy="457200"/>
          </a:xfrm>
          <a:prstGeom prst="rect">
            <a:avLst/>
          </a:prstGeom>
        </p:spPr>
      </p:pic>
      <p:sp>
        <p:nvSpPr>
          <p:cNvPr id="216" name="Rectangle 215"/>
          <p:cNvSpPr/>
          <p:nvPr/>
        </p:nvSpPr>
        <p:spPr>
          <a:xfrm>
            <a:off x="3449471" y="2076052"/>
            <a:ext cx="1193544" cy="104836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cxnSp>
        <p:nvCxnSpPr>
          <p:cNvPr id="217" name="Straight Arrow Connector 216"/>
          <p:cNvCxnSpPr/>
          <p:nvPr/>
        </p:nvCxnSpPr>
        <p:spPr>
          <a:xfrm flipV="1">
            <a:off x="2819909" y="2610305"/>
            <a:ext cx="587554" cy="594424"/>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219" name="Picture 2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62192" y="3915697"/>
            <a:ext cx="454138" cy="454138"/>
          </a:xfrm>
          <a:prstGeom prst="rect">
            <a:avLst/>
          </a:prstGeom>
        </p:spPr>
      </p:pic>
      <p:pic>
        <p:nvPicPr>
          <p:cNvPr id="220" name="Picture 2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34360" y="3915697"/>
            <a:ext cx="454138" cy="454138"/>
          </a:xfrm>
          <a:prstGeom prst="rect">
            <a:avLst/>
          </a:prstGeom>
        </p:spPr>
      </p:pic>
      <p:pic>
        <p:nvPicPr>
          <p:cNvPr id="221" name="Picture 2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43637" y="3915697"/>
            <a:ext cx="454138" cy="454138"/>
          </a:xfrm>
          <a:prstGeom prst="rect">
            <a:avLst/>
          </a:prstGeom>
        </p:spPr>
      </p:pic>
      <p:pic>
        <p:nvPicPr>
          <p:cNvPr id="222" name="Picture 2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52914" y="3915697"/>
            <a:ext cx="454138" cy="454138"/>
          </a:xfrm>
          <a:prstGeom prst="rect">
            <a:avLst/>
          </a:prstGeom>
        </p:spPr>
      </p:pic>
      <p:pic>
        <p:nvPicPr>
          <p:cNvPr id="224" name="Picture 2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40416" y="4511550"/>
            <a:ext cx="454138" cy="454138"/>
          </a:xfrm>
          <a:prstGeom prst="rect">
            <a:avLst/>
          </a:prstGeom>
        </p:spPr>
      </p:pic>
      <p:pic>
        <p:nvPicPr>
          <p:cNvPr id="225" name="Picture 2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12584" y="4511550"/>
            <a:ext cx="454138" cy="454138"/>
          </a:xfrm>
          <a:prstGeom prst="rect">
            <a:avLst/>
          </a:prstGeom>
        </p:spPr>
      </p:pic>
      <p:pic>
        <p:nvPicPr>
          <p:cNvPr id="226" name="Picture 2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1861" y="4511550"/>
            <a:ext cx="454138" cy="454138"/>
          </a:xfrm>
          <a:prstGeom prst="rect">
            <a:avLst/>
          </a:prstGeom>
        </p:spPr>
      </p:pic>
      <p:pic>
        <p:nvPicPr>
          <p:cNvPr id="227" name="Picture 2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31138" y="4511550"/>
            <a:ext cx="454138" cy="454138"/>
          </a:xfrm>
          <a:prstGeom prst="rect">
            <a:avLst/>
          </a:prstGeom>
        </p:spPr>
      </p:pic>
      <p:sp>
        <p:nvSpPr>
          <p:cNvPr id="228" name="Title 1"/>
          <p:cNvSpPr txBox="1">
            <a:spLocks/>
          </p:cNvSpPr>
          <p:nvPr/>
        </p:nvSpPr>
        <p:spPr>
          <a:xfrm>
            <a:off x="3659936" y="3398190"/>
            <a:ext cx="2937860" cy="45701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800" dirty="0">
                <a:latin typeface="Klavika Light Condensed" panose="020B0506040000020004"/>
              </a:rPr>
              <a:t>8 with a Facility</a:t>
            </a:r>
          </a:p>
        </p:txBody>
      </p:sp>
    </p:spTree>
    <p:extLst>
      <p:ext uri="{BB962C8B-B14F-4D97-AF65-F5344CB8AC3E}">
        <p14:creationId xmlns:p14="http://schemas.microsoft.com/office/powerpoint/2010/main" val="2455126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6"/>
                                        </p:tgtEl>
                                        <p:attrNameLst>
                                          <p:attrName>style.visibility</p:attrName>
                                        </p:attrNameLst>
                                      </p:cBhvr>
                                      <p:to>
                                        <p:strVal val="visible"/>
                                      </p:to>
                                    </p:set>
                                    <p:animEffect transition="in" filter="fade">
                                      <p:cBhvr>
                                        <p:cTn id="7" dur="500"/>
                                        <p:tgtEl>
                                          <p:spTgt spid="216"/>
                                        </p:tgtEl>
                                      </p:cBhvr>
                                    </p:animEffect>
                                  </p:childTnLst>
                                </p:cTn>
                              </p:par>
                              <p:par>
                                <p:cTn id="8" presetID="10" presetClass="entr" presetSubtype="0" fill="hold" nodeType="withEffect">
                                  <p:stCondLst>
                                    <p:cond delay="0"/>
                                  </p:stCondLst>
                                  <p:childTnLst>
                                    <p:set>
                                      <p:cBhvr>
                                        <p:cTn id="9" dur="1" fill="hold">
                                          <p:stCondLst>
                                            <p:cond delay="0"/>
                                          </p:stCondLst>
                                        </p:cTn>
                                        <p:tgtEl>
                                          <p:spTgt spid="217"/>
                                        </p:tgtEl>
                                        <p:attrNameLst>
                                          <p:attrName>style.visibility</p:attrName>
                                        </p:attrNameLst>
                                      </p:cBhvr>
                                      <p:to>
                                        <p:strVal val="visible"/>
                                      </p:to>
                                    </p:set>
                                    <p:animEffect transition="in" filter="fade">
                                      <p:cBhvr>
                                        <p:cTn id="10" dur="500"/>
                                        <p:tgtEl>
                                          <p:spTgt spid="2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3"/>
                                        </p:tgtEl>
                                        <p:attrNameLst>
                                          <p:attrName>style.visibility</p:attrName>
                                        </p:attrNameLst>
                                      </p:cBhvr>
                                      <p:to>
                                        <p:strVal val="visible"/>
                                      </p:to>
                                    </p:set>
                                    <p:animEffect transition="in" filter="fade">
                                      <p:cBhvr>
                                        <p:cTn id="13" dur="500"/>
                                        <p:tgtEl>
                                          <p:spTgt spid="213"/>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500"/>
                                        <p:tgtEl>
                                          <p:spTgt spid="135"/>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36"/>
                                        </p:tgtEl>
                                        <p:attrNameLst>
                                          <p:attrName>style.visibility</p:attrName>
                                        </p:attrNameLst>
                                      </p:cBhvr>
                                      <p:to>
                                        <p:strVal val="visible"/>
                                      </p:to>
                                    </p:set>
                                    <p:animEffect transition="in" filter="fade">
                                      <p:cBhvr>
                                        <p:cTn id="21" dur="500"/>
                                        <p:tgtEl>
                                          <p:spTgt spid="136"/>
                                        </p:tgtEl>
                                      </p:cBhvr>
                                    </p:animEffect>
                                  </p:childTnLst>
                                </p:cTn>
                              </p:par>
                              <p:par>
                                <p:cTn id="22" presetID="10" presetClass="entr" presetSubtype="0" fill="hold" nodeType="withEffect">
                                  <p:stCondLst>
                                    <p:cond delay="0"/>
                                  </p:stCondLst>
                                  <p:childTnLst>
                                    <p:set>
                                      <p:cBhvr>
                                        <p:cTn id="23" dur="1" fill="hold">
                                          <p:stCondLst>
                                            <p:cond delay="0"/>
                                          </p:stCondLst>
                                        </p:cTn>
                                        <p:tgtEl>
                                          <p:spTgt spid="219"/>
                                        </p:tgtEl>
                                        <p:attrNameLst>
                                          <p:attrName>style.visibility</p:attrName>
                                        </p:attrNameLst>
                                      </p:cBhvr>
                                      <p:to>
                                        <p:strVal val="visible"/>
                                      </p:to>
                                    </p:set>
                                    <p:animEffect transition="in" filter="fade">
                                      <p:cBhvr>
                                        <p:cTn id="24" dur="500"/>
                                        <p:tgtEl>
                                          <p:spTgt spid="219"/>
                                        </p:tgtEl>
                                      </p:cBhvr>
                                    </p:animEffect>
                                  </p:childTnLst>
                                </p:cTn>
                              </p:par>
                              <p:par>
                                <p:cTn id="25" presetID="10" presetClass="entr" presetSubtype="0" fill="hold" nodeType="withEffect">
                                  <p:stCondLst>
                                    <p:cond delay="0"/>
                                  </p:stCondLst>
                                  <p:childTnLst>
                                    <p:set>
                                      <p:cBhvr>
                                        <p:cTn id="26" dur="1" fill="hold">
                                          <p:stCondLst>
                                            <p:cond delay="0"/>
                                          </p:stCondLst>
                                        </p:cTn>
                                        <p:tgtEl>
                                          <p:spTgt spid="220"/>
                                        </p:tgtEl>
                                        <p:attrNameLst>
                                          <p:attrName>style.visibility</p:attrName>
                                        </p:attrNameLst>
                                      </p:cBhvr>
                                      <p:to>
                                        <p:strVal val="visible"/>
                                      </p:to>
                                    </p:set>
                                    <p:animEffect transition="in" filter="fade">
                                      <p:cBhvr>
                                        <p:cTn id="27" dur="500"/>
                                        <p:tgtEl>
                                          <p:spTgt spid="220"/>
                                        </p:tgtEl>
                                      </p:cBhvr>
                                    </p:animEffect>
                                  </p:childTnLst>
                                </p:cTn>
                              </p:par>
                              <p:par>
                                <p:cTn id="28" presetID="10" presetClass="entr" presetSubtype="0" fill="hold" nodeType="withEffect">
                                  <p:stCondLst>
                                    <p:cond delay="0"/>
                                  </p:stCondLst>
                                  <p:childTnLst>
                                    <p:set>
                                      <p:cBhvr>
                                        <p:cTn id="29" dur="1" fill="hold">
                                          <p:stCondLst>
                                            <p:cond delay="0"/>
                                          </p:stCondLst>
                                        </p:cTn>
                                        <p:tgtEl>
                                          <p:spTgt spid="221"/>
                                        </p:tgtEl>
                                        <p:attrNameLst>
                                          <p:attrName>style.visibility</p:attrName>
                                        </p:attrNameLst>
                                      </p:cBhvr>
                                      <p:to>
                                        <p:strVal val="visible"/>
                                      </p:to>
                                    </p:set>
                                    <p:animEffect transition="in" filter="fade">
                                      <p:cBhvr>
                                        <p:cTn id="30" dur="500"/>
                                        <p:tgtEl>
                                          <p:spTgt spid="221"/>
                                        </p:tgtEl>
                                      </p:cBhvr>
                                    </p:animEffect>
                                  </p:childTnLst>
                                </p:cTn>
                              </p:par>
                              <p:par>
                                <p:cTn id="31" presetID="10" presetClass="entr" presetSubtype="0" fill="hold" nodeType="withEffect">
                                  <p:stCondLst>
                                    <p:cond delay="0"/>
                                  </p:stCondLst>
                                  <p:childTnLst>
                                    <p:set>
                                      <p:cBhvr>
                                        <p:cTn id="32" dur="1" fill="hold">
                                          <p:stCondLst>
                                            <p:cond delay="0"/>
                                          </p:stCondLst>
                                        </p:cTn>
                                        <p:tgtEl>
                                          <p:spTgt spid="222"/>
                                        </p:tgtEl>
                                        <p:attrNameLst>
                                          <p:attrName>style.visibility</p:attrName>
                                        </p:attrNameLst>
                                      </p:cBhvr>
                                      <p:to>
                                        <p:strVal val="visible"/>
                                      </p:to>
                                    </p:set>
                                    <p:animEffect transition="in" filter="fade">
                                      <p:cBhvr>
                                        <p:cTn id="33" dur="500"/>
                                        <p:tgtEl>
                                          <p:spTgt spid="222"/>
                                        </p:tgtEl>
                                      </p:cBhvr>
                                    </p:animEffect>
                                  </p:childTnLst>
                                </p:cTn>
                              </p:par>
                              <p:par>
                                <p:cTn id="34" presetID="10" presetClass="entr" presetSubtype="0" fill="hold" nodeType="withEffect">
                                  <p:stCondLst>
                                    <p:cond delay="0"/>
                                  </p:stCondLst>
                                  <p:childTnLst>
                                    <p:set>
                                      <p:cBhvr>
                                        <p:cTn id="35" dur="1" fill="hold">
                                          <p:stCondLst>
                                            <p:cond delay="0"/>
                                          </p:stCondLst>
                                        </p:cTn>
                                        <p:tgtEl>
                                          <p:spTgt spid="224"/>
                                        </p:tgtEl>
                                        <p:attrNameLst>
                                          <p:attrName>style.visibility</p:attrName>
                                        </p:attrNameLst>
                                      </p:cBhvr>
                                      <p:to>
                                        <p:strVal val="visible"/>
                                      </p:to>
                                    </p:set>
                                    <p:animEffect transition="in" filter="fade">
                                      <p:cBhvr>
                                        <p:cTn id="36" dur="500"/>
                                        <p:tgtEl>
                                          <p:spTgt spid="224"/>
                                        </p:tgtEl>
                                      </p:cBhvr>
                                    </p:animEffect>
                                  </p:childTnLst>
                                </p:cTn>
                              </p:par>
                              <p:par>
                                <p:cTn id="37" presetID="10" presetClass="entr" presetSubtype="0" fill="hold" nodeType="withEffect">
                                  <p:stCondLst>
                                    <p:cond delay="0"/>
                                  </p:stCondLst>
                                  <p:childTnLst>
                                    <p:set>
                                      <p:cBhvr>
                                        <p:cTn id="38" dur="1" fill="hold">
                                          <p:stCondLst>
                                            <p:cond delay="0"/>
                                          </p:stCondLst>
                                        </p:cTn>
                                        <p:tgtEl>
                                          <p:spTgt spid="225"/>
                                        </p:tgtEl>
                                        <p:attrNameLst>
                                          <p:attrName>style.visibility</p:attrName>
                                        </p:attrNameLst>
                                      </p:cBhvr>
                                      <p:to>
                                        <p:strVal val="visible"/>
                                      </p:to>
                                    </p:set>
                                    <p:animEffect transition="in" filter="fade">
                                      <p:cBhvr>
                                        <p:cTn id="39" dur="500"/>
                                        <p:tgtEl>
                                          <p:spTgt spid="225"/>
                                        </p:tgtEl>
                                      </p:cBhvr>
                                    </p:animEffect>
                                  </p:childTnLst>
                                </p:cTn>
                              </p:par>
                              <p:par>
                                <p:cTn id="40" presetID="10" presetClass="entr" presetSubtype="0" fill="hold" nodeType="withEffect">
                                  <p:stCondLst>
                                    <p:cond delay="0"/>
                                  </p:stCondLst>
                                  <p:childTnLst>
                                    <p:set>
                                      <p:cBhvr>
                                        <p:cTn id="41" dur="1" fill="hold">
                                          <p:stCondLst>
                                            <p:cond delay="0"/>
                                          </p:stCondLst>
                                        </p:cTn>
                                        <p:tgtEl>
                                          <p:spTgt spid="226"/>
                                        </p:tgtEl>
                                        <p:attrNameLst>
                                          <p:attrName>style.visibility</p:attrName>
                                        </p:attrNameLst>
                                      </p:cBhvr>
                                      <p:to>
                                        <p:strVal val="visible"/>
                                      </p:to>
                                    </p:set>
                                    <p:animEffect transition="in" filter="fade">
                                      <p:cBhvr>
                                        <p:cTn id="42" dur="500"/>
                                        <p:tgtEl>
                                          <p:spTgt spid="226"/>
                                        </p:tgtEl>
                                      </p:cBhvr>
                                    </p:animEffect>
                                  </p:childTnLst>
                                </p:cTn>
                              </p:par>
                              <p:par>
                                <p:cTn id="43" presetID="10" presetClass="entr" presetSubtype="0" fill="hold" nodeType="withEffect">
                                  <p:stCondLst>
                                    <p:cond delay="0"/>
                                  </p:stCondLst>
                                  <p:childTnLst>
                                    <p:set>
                                      <p:cBhvr>
                                        <p:cTn id="44" dur="1" fill="hold">
                                          <p:stCondLst>
                                            <p:cond delay="0"/>
                                          </p:stCondLst>
                                        </p:cTn>
                                        <p:tgtEl>
                                          <p:spTgt spid="227"/>
                                        </p:tgtEl>
                                        <p:attrNameLst>
                                          <p:attrName>style.visibility</p:attrName>
                                        </p:attrNameLst>
                                      </p:cBhvr>
                                      <p:to>
                                        <p:strVal val="visible"/>
                                      </p:to>
                                    </p:set>
                                    <p:animEffect transition="in" filter="fade">
                                      <p:cBhvr>
                                        <p:cTn id="45" dur="500"/>
                                        <p:tgtEl>
                                          <p:spTgt spid="2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28"/>
                                        </p:tgtEl>
                                        <p:attrNameLst>
                                          <p:attrName>style.visibility</p:attrName>
                                        </p:attrNameLst>
                                      </p:cBhvr>
                                      <p:to>
                                        <p:strVal val="visible"/>
                                      </p:to>
                                    </p:set>
                                    <p:animEffect transition="in" filter="fade">
                                      <p:cBhvr>
                                        <p:cTn id="48" dur="500"/>
                                        <p:tgtEl>
                                          <p:spTgt spid="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 grpId="0"/>
      <p:bldP spid="135" grpId="0"/>
      <p:bldP spid="136" grpId="0"/>
      <p:bldP spid="216" grpId="0" animBg="1"/>
      <p:bldP spid="2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762239" y="452830"/>
            <a:ext cx="3080160" cy="3544968"/>
            <a:chOff x="8978790" y="227126"/>
            <a:chExt cx="3080160" cy="3544968"/>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5404" y="227127"/>
              <a:ext cx="309209" cy="309209"/>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227126"/>
              <a:ext cx="309209" cy="309209"/>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2196" y="227127"/>
              <a:ext cx="309209" cy="309209"/>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8988" y="227127"/>
              <a:ext cx="309209" cy="309209"/>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5780" y="227127"/>
              <a:ext cx="309209" cy="309209"/>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2572" y="227127"/>
              <a:ext cx="309209" cy="309209"/>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227127"/>
              <a:ext cx="309209" cy="309209"/>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156" y="227127"/>
              <a:ext cx="309209" cy="309209"/>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227127"/>
              <a:ext cx="309209" cy="309209"/>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227127"/>
              <a:ext cx="309209" cy="309209"/>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587063"/>
              <a:ext cx="309209" cy="309209"/>
            </a:xfrm>
            <a:prstGeom prst="rect">
              <a:avLst/>
            </a:prstGeom>
          </p:spPr>
        </p:pic>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946999"/>
              <a:ext cx="309209" cy="309209"/>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1306935"/>
              <a:ext cx="309209" cy="309209"/>
            </a:xfrm>
            <a:prstGeom prst="rect">
              <a:avLst/>
            </a:prstGeom>
          </p:spPr>
        </p:pic>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1666871"/>
              <a:ext cx="309209" cy="309209"/>
            </a:xfrm>
            <a:prstGeom prst="rect">
              <a:avLst/>
            </a:prstGeom>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2026807"/>
              <a:ext cx="309209" cy="309209"/>
            </a:xfrm>
            <a:prstGeom prst="rect">
              <a:avLst/>
            </a:prstGeom>
          </p:spPr>
        </p:pic>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2386743"/>
              <a:ext cx="309209" cy="309209"/>
            </a:xfrm>
            <a:prstGeom prst="rect">
              <a:avLst/>
            </a:prstGeom>
          </p:spPr>
        </p:pic>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2746679"/>
              <a:ext cx="309209" cy="309209"/>
            </a:xfrm>
            <a:prstGeom prst="rect">
              <a:avLst/>
            </a:prstGeom>
          </p:spPr>
        </p:pic>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3106615"/>
              <a:ext cx="309209" cy="309209"/>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741" y="3466552"/>
              <a:ext cx="309209" cy="305542"/>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587063"/>
              <a:ext cx="309209" cy="309209"/>
            </a:xfrm>
            <a:prstGeom prst="rect">
              <a:avLst/>
            </a:prstGeom>
          </p:spPr>
        </p:pic>
        <p:pic>
          <p:nvPicPr>
            <p:cNvPr id="44" name="Picture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946999"/>
              <a:ext cx="309209" cy="309209"/>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1306935"/>
              <a:ext cx="309209" cy="309209"/>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1666871"/>
              <a:ext cx="309209" cy="309209"/>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2026807"/>
              <a:ext cx="309209" cy="309209"/>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2386743"/>
              <a:ext cx="309209" cy="309209"/>
            </a:xfrm>
            <a:prstGeom prst="rect">
              <a:avLst/>
            </a:prstGeom>
          </p:spPr>
        </p:pic>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2746679"/>
              <a:ext cx="309209" cy="309209"/>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3106615"/>
              <a:ext cx="309209" cy="309209"/>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2948" y="3466552"/>
              <a:ext cx="309209" cy="305542"/>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587063"/>
              <a:ext cx="309209" cy="309209"/>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946999"/>
              <a:ext cx="309209" cy="309209"/>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1306935"/>
              <a:ext cx="309209" cy="309209"/>
            </a:xfrm>
            <a:prstGeom prst="rect">
              <a:avLst/>
            </a:prstGeom>
          </p:spPr>
        </p:pic>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1666871"/>
              <a:ext cx="309209" cy="309209"/>
            </a:xfrm>
            <a:prstGeom prst="rect">
              <a:avLst/>
            </a:prstGeom>
          </p:spPr>
        </p:pic>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2026807"/>
              <a:ext cx="309209" cy="309209"/>
            </a:xfrm>
            <a:prstGeom prst="rect">
              <a:avLst/>
            </a:prstGeom>
          </p:spPr>
        </p:pic>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2386743"/>
              <a:ext cx="309209" cy="309209"/>
            </a:xfrm>
            <a:prstGeom prst="rect">
              <a:avLst/>
            </a:prstGeom>
          </p:spPr>
        </p:pic>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2746679"/>
              <a:ext cx="309209" cy="309209"/>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3106615"/>
              <a:ext cx="309209" cy="309209"/>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6368" y="3466552"/>
              <a:ext cx="309209" cy="305542"/>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587063"/>
              <a:ext cx="309209" cy="309209"/>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946999"/>
              <a:ext cx="309209" cy="309209"/>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1306935"/>
              <a:ext cx="309209" cy="309209"/>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1666871"/>
              <a:ext cx="309209" cy="309209"/>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2026807"/>
              <a:ext cx="309209" cy="309209"/>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2386743"/>
              <a:ext cx="309209" cy="309209"/>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2746679"/>
              <a:ext cx="309209" cy="309209"/>
            </a:xfrm>
            <a:prstGeom prst="rect">
              <a:avLst/>
            </a:prstGeom>
          </p:spPr>
        </p:pic>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3106615"/>
              <a:ext cx="309209" cy="309209"/>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9364" y="3466552"/>
              <a:ext cx="309209" cy="305542"/>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587063"/>
              <a:ext cx="309209" cy="309209"/>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946999"/>
              <a:ext cx="309209" cy="309209"/>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1306935"/>
              <a:ext cx="309209" cy="309209"/>
            </a:xfrm>
            <a:prstGeom prst="rect">
              <a:avLst/>
            </a:prstGeom>
          </p:spPr>
        </p:pic>
        <p:pic>
          <p:nvPicPr>
            <p:cNvPr id="73" name="Picture 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1666871"/>
              <a:ext cx="309209" cy="309209"/>
            </a:xfrm>
            <a:prstGeom prst="rect">
              <a:avLst/>
            </a:prstGeom>
          </p:spPr>
        </p:pic>
        <p:pic>
          <p:nvPicPr>
            <p:cNvPr id="74" name="Picture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2026807"/>
              <a:ext cx="309209" cy="309209"/>
            </a:xfrm>
            <a:prstGeom prst="rect">
              <a:avLst/>
            </a:prstGeom>
          </p:spPr>
        </p:pic>
        <p:pic>
          <p:nvPicPr>
            <p:cNvPr id="75" name="Picture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2386743"/>
              <a:ext cx="309209" cy="309209"/>
            </a:xfrm>
            <a:prstGeom prst="rect">
              <a:avLst/>
            </a:prstGeom>
          </p:spPr>
        </p:pic>
        <p:pic>
          <p:nvPicPr>
            <p:cNvPr id="76" name="Picture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2746679"/>
              <a:ext cx="309209" cy="309209"/>
            </a:xfrm>
            <a:prstGeom prst="rect">
              <a:avLst/>
            </a:prstGeom>
          </p:spPr>
        </p:pic>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3106615"/>
              <a:ext cx="309209" cy="309209"/>
            </a:xfrm>
            <a:prstGeom prst="rect">
              <a:avLst/>
            </a:prstGeom>
          </p:spPr>
        </p:pic>
        <p:pic>
          <p:nvPicPr>
            <p:cNvPr id="78" name="Picture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7845" y="3466552"/>
              <a:ext cx="309209" cy="305542"/>
            </a:xfrm>
            <a:prstGeom prst="rect">
              <a:avLst/>
            </a:prstGeom>
          </p:spPr>
        </p:pic>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587063"/>
              <a:ext cx="309209" cy="309209"/>
            </a:xfrm>
            <a:prstGeom prst="rect">
              <a:avLst/>
            </a:prstGeom>
          </p:spPr>
        </p:pic>
        <p:pic>
          <p:nvPicPr>
            <p:cNvPr id="80" name="Picture 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946999"/>
              <a:ext cx="309209" cy="309209"/>
            </a:xfrm>
            <a:prstGeom prst="rect">
              <a:avLst/>
            </a:prstGeom>
          </p:spPr>
        </p:pic>
        <p:pic>
          <p:nvPicPr>
            <p:cNvPr id="81" name="Picture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1306935"/>
              <a:ext cx="309209" cy="309209"/>
            </a:xfrm>
            <a:prstGeom prst="rect">
              <a:avLst/>
            </a:prstGeom>
          </p:spPr>
        </p:pic>
        <p:pic>
          <p:nvPicPr>
            <p:cNvPr id="82" name="Picture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1666871"/>
              <a:ext cx="309209" cy="309209"/>
            </a:xfrm>
            <a:prstGeom prst="rect">
              <a:avLst/>
            </a:prstGeom>
          </p:spPr>
        </p:pic>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2026807"/>
              <a:ext cx="309209" cy="309209"/>
            </a:xfrm>
            <a:prstGeom prst="rect">
              <a:avLst/>
            </a:prstGeom>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2386743"/>
              <a:ext cx="309209" cy="309209"/>
            </a:xfrm>
            <a:prstGeom prst="rect">
              <a:avLst/>
            </a:prstGeom>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2746679"/>
              <a:ext cx="309209" cy="309209"/>
            </a:xfrm>
            <a:prstGeom prst="rect">
              <a:avLst/>
            </a:prstGeom>
          </p:spPr>
        </p:pic>
        <p:pic>
          <p:nvPicPr>
            <p:cNvPr id="86" name="Picture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3106615"/>
              <a:ext cx="309209" cy="309209"/>
            </a:xfrm>
            <a:prstGeom prst="rect">
              <a:avLst/>
            </a:prstGeom>
          </p:spPr>
        </p:pic>
        <p:pic>
          <p:nvPicPr>
            <p:cNvPr id="87" name="Picture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197" y="3466552"/>
              <a:ext cx="309209" cy="305542"/>
            </a:xfrm>
            <a:prstGeom prst="rect">
              <a:avLst/>
            </a:prstGeom>
          </p:spPr>
        </p:pic>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587063"/>
              <a:ext cx="309209" cy="309209"/>
            </a:xfrm>
            <a:prstGeom prst="rect">
              <a:avLst/>
            </a:prstGeom>
          </p:spPr>
        </p:pic>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946999"/>
              <a:ext cx="309209" cy="309209"/>
            </a:xfrm>
            <a:prstGeom prst="rect">
              <a:avLst/>
            </a:prstGeom>
          </p:spPr>
        </p:pic>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1306935"/>
              <a:ext cx="309209" cy="309209"/>
            </a:xfrm>
            <a:prstGeom prst="rect">
              <a:avLst/>
            </a:prstGeom>
          </p:spPr>
        </p:pic>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1666871"/>
              <a:ext cx="309209" cy="309209"/>
            </a:xfrm>
            <a:prstGeom prst="rect">
              <a:avLst/>
            </a:prstGeom>
          </p:spPr>
        </p:pic>
        <p:pic>
          <p:nvPicPr>
            <p:cNvPr id="92" name="Picture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2026807"/>
              <a:ext cx="309209" cy="309209"/>
            </a:xfrm>
            <a:prstGeom prst="rect">
              <a:avLst/>
            </a:prstGeom>
          </p:spPr>
        </p:pic>
        <p:pic>
          <p:nvPicPr>
            <p:cNvPr id="93" name="Picture 9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2386743"/>
              <a:ext cx="309209" cy="309209"/>
            </a:xfrm>
            <a:prstGeom prst="rect">
              <a:avLst/>
            </a:prstGeom>
          </p:spPr>
        </p:pic>
        <p:pic>
          <p:nvPicPr>
            <p:cNvPr id="94" name="Picture 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2746679"/>
              <a:ext cx="309209" cy="309209"/>
            </a:xfrm>
            <a:prstGeom prst="rect">
              <a:avLst/>
            </a:prstGeom>
          </p:spPr>
        </p:pic>
        <p:pic>
          <p:nvPicPr>
            <p:cNvPr id="95" name="Picture 9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3106615"/>
              <a:ext cx="309209" cy="309209"/>
            </a:xfrm>
            <a:prstGeom prst="rect">
              <a:avLst/>
            </a:prstGeom>
          </p:spPr>
        </p:pic>
        <p:pic>
          <p:nvPicPr>
            <p:cNvPr id="96" name="Picture 9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0530" y="3466552"/>
              <a:ext cx="309209" cy="305542"/>
            </a:xfrm>
            <a:prstGeom prst="rect">
              <a:avLst/>
            </a:prstGeom>
          </p:spPr>
        </p:pic>
        <p:pic>
          <p:nvPicPr>
            <p:cNvPr id="97" name="Picture 9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587063"/>
              <a:ext cx="309209" cy="309209"/>
            </a:xfrm>
            <a:prstGeom prst="rect">
              <a:avLst/>
            </a:prstGeom>
          </p:spPr>
        </p:pic>
        <p:pic>
          <p:nvPicPr>
            <p:cNvPr id="98" name="Picture 9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946999"/>
              <a:ext cx="309209" cy="309209"/>
            </a:xfrm>
            <a:prstGeom prst="rect">
              <a:avLst/>
            </a:prstGeom>
          </p:spPr>
        </p:pic>
        <p:pic>
          <p:nvPicPr>
            <p:cNvPr id="99" name="Picture 9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1306935"/>
              <a:ext cx="309209" cy="309209"/>
            </a:xfrm>
            <a:prstGeom prst="rect">
              <a:avLst/>
            </a:prstGeom>
          </p:spPr>
        </p:pic>
        <p:pic>
          <p:nvPicPr>
            <p:cNvPr id="100" name="Picture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1666871"/>
              <a:ext cx="309209" cy="309209"/>
            </a:xfrm>
            <a:prstGeom prst="rect">
              <a:avLst/>
            </a:prstGeom>
          </p:spPr>
        </p:pic>
        <p:pic>
          <p:nvPicPr>
            <p:cNvPr id="101" name="Picture 10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2026807"/>
              <a:ext cx="309209" cy="309209"/>
            </a:xfrm>
            <a:prstGeom prst="rect">
              <a:avLst/>
            </a:prstGeom>
          </p:spPr>
        </p:pic>
        <p:pic>
          <p:nvPicPr>
            <p:cNvPr id="102"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2386743"/>
              <a:ext cx="309209" cy="309209"/>
            </a:xfrm>
            <a:prstGeom prst="rect">
              <a:avLst/>
            </a:prstGeom>
          </p:spPr>
        </p:pic>
        <p:pic>
          <p:nvPicPr>
            <p:cNvPr id="103" name="Picture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2746679"/>
              <a:ext cx="309209" cy="309209"/>
            </a:xfrm>
            <a:prstGeom prst="rect">
              <a:avLst/>
            </a:prstGeom>
          </p:spPr>
        </p:pic>
        <p:pic>
          <p:nvPicPr>
            <p:cNvPr id="104"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3106615"/>
              <a:ext cx="309209" cy="309209"/>
            </a:xfrm>
            <a:prstGeom prst="rect">
              <a:avLst/>
            </a:prstGeom>
          </p:spPr>
        </p:pic>
        <p:pic>
          <p:nvPicPr>
            <p:cNvPr id="105" name="Picture 10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8549" y="3466552"/>
              <a:ext cx="309209" cy="305542"/>
            </a:xfrm>
            <a:prstGeom prst="rect">
              <a:avLst/>
            </a:prstGeom>
          </p:spPr>
        </p:pic>
        <p:pic>
          <p:nvPicPr>
            <p:cNvPr id="106" name="Picture 10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587063"/>
              <a:ext cx="309209" cy="309209"/>
            </a:xfrm>
            <a:prstGeom prst="rect">
              <a:avLst/>
            </a:prstGeom>
          </p:spPr>
        </p:pic>
        <p:pic>
          <p:nvPicPr>
            <p:cNvPr id="107" name="Picture 10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946999"/>
              <a:ext cx="309209" cy="309209"/>
            </a:xfrm>
            <a:prstGeom prst="rect">
              <a:avLst/>
            </a:prstGeom>
          </p:spPr>
        </p:pic>
        <p:pic>
          <p:nvPicPr>
            <p:cNvPr id="108" name="Picture 10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1306935"/>
              <a:ext cx="309209" cy="309209"/>
            </a:xfrm>
            <a:prstGeom prst="rect">
              <a:avLst/>
            </a:prstGeom>
          </p:spPr>
        </p:pic>
        <p:pic>
          <p:nvPicPr>
            <p:cNvPr id="109" name="Picture 10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1666871"/>
              <a:ext cx="309209" cy="309209"/>
            </a:xfrm>
            <a:prstGeom prst="rect">
              <a:avLst/>
            </a:prstGeom>
          </p:spPr>
        </p:pic>
        <p:pic>
          <p:nvPicPr>
            <p:cNvPr id="110" name="Picture 10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2026807"/>
              <a:ext cx="309209" cy="309209"/>
            </a:xfrm>
            <a:prstGeom prst="rect">
              <a:avLst/>
            </a:prstGeom>
          </p:spPr>
        </p:pic>
        <p:pic>
          <p:nvPicPr>
            <p:cNvPr id="111" name="Picture 1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2386743"/>
              <a:ext cx="309209" cy="309209"/>
            </a:xfrm>
            <a:prstGeom prst="rect">
              <a:avLst/>
            </a:prstGeom>
          </p:spPr>
        </p:pic>
        <p:pic>
          <p:nvPicPr>
            <p:cNvPr id="112" name="Picture 1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2746679"/>
              <a:ext cx="309209" cy="309209"/>
            </a:xfrm>
            <a:prstGeom prst="rect">
              <a:avLst/>
            </a:prstGeom>
          </p:spPr>
        </p:pic>
        <p:pic>
          <p:nvPicPr>
            <p:cNvPr id="113" name="Picture 1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3106615"/>
              <a:ext cx="309209" cy="309209"/>
            </a:xfrm>
            <a:prstGeom prst="rect">
              <a:avLst/>
            </a:prstGeom>
          </p:spPr>
        </p:pic>
        <p:pic>
          <p:nvPicPr>
            <p:cNvPr id="114" name="Picture 1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5231" y="3466552"/>
              <a:ext cx="309209" cy="305542"/>
            </a:xfrm>
            <a:prstGeom prst="rect">
              <a:avLst/>
            </a:prstGeom>
          </p:spPr>
        </p:pic>
        <p:pic>
          <p:nvPicPr>
            <p:cNvPr id="115" name="Picture 1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587063"/>
              <a:ext cx="309209" cy="309209"/>
            </a:xfrm>
            <a:prstGeom prst="rect">
              <a:avLst/>
            </a:prstGeom>
          </p:spPr>
        </p:pic>
        <p:pic>
          <p:nvPicPr>
            <p:cNvPr id="116" name="Picture 1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946999"/>
              <a:ext cx="309209" cy="309209"/>
            </a:xfrm>
            <a:prstGeom prst="rect">
              <a:avLst/>
            </a:prstGeom>
          </p:spPr>
        </p:pic>
        <p:pic>
          <p:nvPicPr>
            <p:cNvPr id="117" name="Picture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1306935"/>
              <a:ext cx="309209" cy="309209"/>
            </a:xfrm>
            <a:prstGeom prst="rect">
              <a:avLst/>
            </a:prstGeom>
          </p:spPr>
        </p:pic>
        <p:pic>
          <p:nvPicPr>
            <p:cNvPr id="118" name="Picture 1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1666871"/>
              <a:ext cx="309209" cy="309209"/>
            </a:xfrm>
            <a:prstGeom prst="rect">
              <a:avLst/>
            </a:prstGeom>
          </p:spPr>
        </p:pic>
        <p:pic>
          <p:nvPicPr>
            <p:cNvPr id="119" name="Picture 1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2026807"/>
              <a:ext cx="309209" cy="309209"/>
            </a:xfrm>
            <a:prstGeom prst="rect">
              <a:avLst/>
            </a:prstGeom>
          </p:spPr>
        </p:pic>
        <p:pic>
          <p:nvPicPr>
            <p:cNvPr id="120" name="Picture 1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2386743"/>
              <a:ext cx="309209" cy="309209"/>
            </a:xfrm>
            <a:prstGeom prst="rect">
              <a:avLst/>
            </a:prstGeom>
          </p:spPr>
        </p:pic>
        <p:pic>
          <p:nvPicPr>
            <p:cNvPr id="121" name="Picture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2746679"/>
              <a:ext cx="309209" cy="309209"/>
            </a:xfrm>
            <a:prstGeom prst="rect">
              <a:avLst/>
            </a:prstGeom>
          </p:spPr>
        </p:pic>
        <p:pic>
          <p:nvPicPr>
            <p:cNvPr id="122" name="Picture 1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3106615"/>
              <a:ext cx="309209" cy="309209"/>
            </a:xfrm>
            <a:prstGeom prst="rect">
              <a:avLst/>
            </a:prstGeom>
          </p:spPr>
        </p:pic>
        <p:pic>
          <p:nvPicPr>
            <p:cNvPr id="123" name="Picture 1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790" y="3466552"/>
              <a:ext cx="309209" cy="305542"/>
            </a:xfrm>
            <a:prstGeom prst="rect">
              <a:avLst/>
            </a:prstGeom>
          </p:spPr>
        </p:pic>
      </p:grpSp>
      <p:sp>
        <p:nvSpPr>
          <p:cNvPr id="2" name="Left Brace 1"/>
          <p:cNvSpPr/>
          <p:nvPr/>
        </p:nvSpPr>
        <p:spPr>
          <a:xfrm>
            <a:off x="5562926" y="231605"/>
            <a:ext cx="1660358" cy="4041812"/>
          </a:xfrm>
          <a:prstGeom prst="leftBrace">
            <a:avLst/>
          </a:prstGeom>
          <a:noFill/>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Klavika Light Condensed" panose="020B0506040000020004"/>
            </a:endParaRPr>
          </a:p>
        </p:txBody>
      </p:sp>
      <p:sp>
        <p:nvSpPr>
          <p:cNvPr id="124" name="Title 1"/>
          <p:cNvSpPr txBox="1">
            <a:spLocks/>
          </p:cNvSpPr>
          <p:nvPr/>
        </p:nvSpPr>
        <p:spPr>
          <a:xfrm>
            <a:off x="2118802" y="1315834"/>
            <a:ext cx="3379114"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2,366 Members</a:t>
            </a:r>
          </a:p>
        </p:txBody>
      </p:sp>
      <p:sp>
        <p:nvSpPr>
          <p:cNvPr id="125" name="Title 1"/>
          <p:cNvSpPr txBox="1">
            <a:spLocks/>
          </p:cNvSpPr>
          <p:nvPr/>
        </p:nvSpPr>
        <p:spPr>
          <a:xfrm>
            <a:off x="2118802" y="2270740"/>
            <a:ext cx="3379114"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4 Councils</a:t>
            </a:r>
          </a:p>
        </p:txBody>
      </p:sp>
      <p:sp>
        <p:nvSpPr>
          <p:cNvPr id="126" name="Title 1"/>
          <p:cNvSpPr txBox="1">
            <a:spLocks/>
          </p:cNvSpPr>
          <p:nvPr/>
        </p:nvSpPr>
        <p:spPr>
          <a:xfrm>
            <a:off x="2118802" y="2748192"/>
            <a:ext cx="3379114"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1 Community</a:t>
            </a:r>
          </a:p>
        </p:txBody>
      </p:sp>
      <p:sp>
        <p:nvSpPr>
          <p:cNvPr id="128" name="Title 1"/>
          <p:cNvSpPr txBox="1">
            <a:spLocks/>
          </p:cNvSpPr>
          <p:nvPr/>
        </p:nvSpPr>
        <p:spPr>
          <a:xfrm>
            <a:off x="2118802" y="1793287"/>
            <a:ext cx="3379114" cy="45701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500" dirty="0">
                <a:latin typeface="Klavika Light Condensed" panose="020B0506040000020004"/>
              </a:rPr>
              <a:t>45 Chapters</a:t>
            </a:r>
          </a:p>
        </p:txBody>
      </p:sp>
    </p:spTree>
    <p:extLst>
      <p:ext uri="{BB962C8B-B14F-4D97-AF65-F5344CB8AC3E}">
        <p14:creationId xmlns:p14="http://schemas.microsoft.com/office/powerpoint/2010/main" val="1387027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Effect transition="in" filter="fade">
                                      <p:cBhvr>
                                        <p:cTn id="11" dur="500"/>
                                        <p:tgtEl>
                                          <p:spTgt spid="12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8"/>
                                        </p:tgtEl>
                                        <p:attrNameLst>
                                          <p:attrName>style.visibility</p:attrName>
                                        </p:attrNameLst>
                                      </p:cBhvr>
                                      <p:to>
                                        <p:strVal val="visible"/>
                                      </p:to>
                                    </p:set>
                                    <p:animEffect transition="in" filter="fade">
                                      <p:cBhvr>
                                        <p:cTn id="15" dur="500"/>
                                        <p:tgtEl>
                                          <p:spTgt spid="12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5"/>
                                        </p:tgtEl>
                                        <p:attrNameLst>
                                          <p:attrName>style.visibility</p:attrName>
                                        </p:attrNameLst>
                                      </p:cBhvr>
                                      <p:to>
                                        <p:strVal val="visible"/>
                                      </p:to>
                                    </p:set>
                                    <p:animEffect transition="in" filter="fade">
                                      <p:cBhvr>
                                        <p:cTn id="19" dur="500"/>
                                        <p:tgtEl>
                                          <p:spTgt spid="12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6"/>
                                        </p:tgtEl>
                                        <p:attrNameLst>
                                          <p:attrName>style.visibility</p:attrName>
                                        </p:attrNameLst>
                                      </p:cBhvr>
                                      <p:to>
                                        <p:strVal val="visible"/>
                                      </p:to>
                                    </p:set>
                                    <p:animEffect transition="in" filter="fade">
                                      <p:cBhvr>
                                        <p:cTn id="23"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4" grpId="0"/>
      <p:bldP spid="125" grpId="0"/>
      <p:bldP spid="126" grpId="0"/>
      <p:bldP spid="1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of Fraternity and Sorority Life</a:t>
            </a:r>
          </a:p>
        </p:txBody>
      </p:sp>
    </p:spTree>
    <p:extLst>
      <p:ext uri="{BB962C8B-B14F-4D97-AF65-F5344CB8AC3E}">
        <p14:creationId xmlns:p14="http://schemas.microsoft.com/office/powerpoint/2010/main" val="295098513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en-US" b="1" u="sng" dirty="0">
                <a:latin typeface="Klavika Light Condensed" panose="020B0506040000020004" pitchFamily="34" charset="0"/>
              </a:rPr>
              <a:t>Mission</a:t>
            </a:r>
          </a:p>
          <a:p>
            <a:pPr marL="0" indent="0" algn="ctr">
              <a:buNone/>
            </a:pPr>
            <a:r>
              <a:rPr lang="en-US" dirty="0">
                <a:latin typeface="Klavika Light Condensed" panose="020B0506040000020004" pitchFamily="34" charset="0"/>
              </a:rPr>
              <a:t>The Office of Fraternity and Sorority Life creates experiences to challenge and encourage one’s journey toward growth and the achievement of unique potential.</a:t>
            </a:r>
          </a:p>
          <a:p>
            <a:pPr marL="0" indent="0" algn="ctr">
              <a:buNone/>
            </a:pPr>
            <a:r>
              <a:rPr lang="en-US" dirty="0">
                <a:latin typeface="Klavika Light Condensed" panose="020B0506040000020004" pitchFamily="34" charset="0"/>
              </a:rPr>
              <a:t>The Office of Fraternity and Sorority Life believes in the process of helping students reach their true potential. We believe the mission and vision will be achieved through infusing the following non-negotiables throughout our programs, services, and conversations with students.</a:t>
            </a:r>
          </a:p>
          <a:p>
            <a:pPr marL="0" indent="0" algn="ctr">
              <a:buNone/>
            </a:pPr>
            <a:endParaRPr lang="en-US" b="1" u="sng" dirty="0">
              <a:latin typeface="Klavika Light Condensed" panose="020B0506040000020004" pitchFamily="34" charset="0"/>
            </a:endParaRPr>
          </a:p>
          <a:p>
            <a:pPr marL="0" indent="0" algn="ctr">
              <a:buNone/>
            </a:pPr>
            <a:r>
              <a:rPr lang="en-US" b="1" u="sng" dirty="0">
                <a:latin typeface="Klavika Light Condensed" panose="020B0506040000020004" pitchFamily="34" charset="0"/>
              </a:rPr>
              <a:t>Vision</a:t>
            </a:r>
          </a:p>
          <a:p>
            <a:pPr marL="0" indent="0" algn="ctr">
              <a:buNone/>
            </a:pPr>
            <a:r>
              <a:rPr lang="en-US" dirty="0">
                <a:latin typeface="Klavika Light Condensed" panose="020B0506040000020004" pitchFamily="34" charset="0"/>
              </a:rPr>
              <a:t>Elevation: ascend to greater heights</a:t>
            </a:r>
          </a:p>
        </p:txBody>
      </p:sp>
      <p:sp>
        <p:nvSpPr>
          <p:cNvPr id="5" name="Title 2"/>
          <p:cNvSpPr>
            <a:spLocks noGrp="1"/>
          </p:cNvSpPr>
          <p:nvPr>
            <p:ph type="title"/>
          </p:nvPr>
        </p:nvSpPr>
        <p:spPr/>
        <p:txBody>
          <a:bodyPr>
            <a:normAutofit/>
          </a:bodyPr>
          <a:lstStyle/>
          <a:p>
            <a:r>
              <a:rPr lang="en-US" b="1" dirty="0"/>
              <a:t>OFSL Mission, Vision, and Non-Negotiable Values</a:t>
            </a:r>
          </a:p>
        </p:txBody>
      </p:sp>
    </p:spTree>
    <p:extLst>
      <p:ext uri="{BB962C8B-B14F-4D97-AF65-F5344CB8AC3E}">
        <p14:creationId xmlns:p14="http://schemas.microsoft.com/office/powerpoint/2010/main" val="31835253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numCol="1">
            <a:normAutofit lnSpcReduction="10000"/>
          </a:bodyPr>
          <a:lstStyle/>
          <a:p>
            <a:pPr marL="0" indent="0" algn="ctr">
              <a:buNone/>
            </a:pPr>
            <a:r>
              <a:rPr lang="en-US" b="1" u="sng" dirty="0">
                <a:latin typeface="Klavika Light Condensed" panose="020B0506040000020004" pitchFamily="34" charset="0"/>
              </a:rPr>
              <a:t>Non-Negotiable Values</a:t>
            </a:r>
          </a:p>
          <a:p>
            <a:pPr marL="0" indent="0" algn="ctr">
              <a:buNone/>
            </a:pPr>
            <a:r>
              <a:rPr lang="en-US" b="1" u="sng" dirty="0">
                <a:latin typeface="Klavika Light Condensed" panose="020B0506040000020004" pitchFamily="34" charset="0"/>
              </a:rPr>
              <a:t>C</a:t>
            </a:r>
            <a:r>
              <a:rPr lang="en-US" b="1" dirty="0">
                <a:latin typeface="Klavika Light Condensed" panose="020B0506040000020004" pitchFamily="34" charset="0"/>
              </a:rPr>
              <a:t>hange Agents</a:t>
            </a:r>
            <a:r>
              <a:rPr lang="en-US" dirty="0">
                <a:latin typeface="Klavika Light Condensed" panose="020B0506040000020004" pitchFamily="34" charset="0"/>
              </a:rPr>
              <a:t>: The OFSL will impart socially responsible leadership on fraternity and sorority members, focusing on doing good in the community, identifying root causes of social and systemic issues, recognizing and challenging inequities in society, and participating in an ever-growing and changing global society with the knowledge that individual actions matter.</a:t>
            </a:r>
          </a:p>
          <a:p>
            <a:pPr marL="0" indent="0" algn="ctr">
              <a:buNone/>
            </a:pPr>
            <a:r>
              <a:rPr lang="en-US" b="1" u="sng" dirty="0">
                <a:latin typeface="Klavika Light Condensed" panose="020B0506040000020004" pitchFamily="34" charset="0"/>
              </a:rPr>
              <a:t>L</a:t>
            </a:r>
            <a:r>
              <a:rPr lang="en-US" b="1" dirty="0">
                <a:latin typeface="Klavika Light Condensed" panose="020B0506040000020004" pitchFamily="34" charset="0"/>
              </a:rPr>
              <a:t>ifelong Learning &amp; Critical Thinking</a:t>
            </a:r>
            <a:r>
              <a:rPr lang="en-US" dirty="0">
                <a:latin typeface="Klavika Light Condensed" panose="020B0506040000020004" pitchFamily="34" charset="0"/>
              </a:rPr>
              <a:t>: The OFSL will create experiences that encourage students to engage in lifelong learning, sound decision-making rooted in critical thought, and reflection on one’s interests and passions.</a:t>
            </a:r>
          </a:p>
        </p:txBody>
      </p:sp>
      <p:sp>
        <p:nvSpPr>
          <p:cNvPr id="3" name="Title 2"/>
          <p:cNvSpPr>
            <a:spLocks noGrp="1"/>
          </p:cNvSpPr>
          <p:nvPr>
            <p:ph type="title"/>
          </p:nvPr>
        </p:nvSpPr>
        <p:spPr/>
        <p:txBody>
          <a:bodyPr>
            <a:normAutofit/>
          </a:bodyPr>
          <a:lstStyle/>
          <a:p>
            <a:r>
              <a:rPr lang="en-US" b="1" dirty="0"/>
              <a:t>OFSL Mission, Vision, and Non-Negotiable Values</a:t>
            </a:r>
          </a:p>
        </p:txBody>
      </p:sp>
    </p:spTree>
    <p:extLst>
      <p:ext uri="{BB962C8B-B14F-4D97-AF65-F5344CB8AC3E}">
        <p14:creationId xmlns:p14="http://schemas.microsoft.com/office/powerpoint/2010/main" val="28219128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numCol="1">
            <a:normAutofit lnSpcReduction="10000"/>
          </a:bodyPr>
          <a:lstStyle/>
          <a:p>
            <a:pPr marL="0" indent="0" algn="ctr">
              <a:buNone/>
            </a:pPr>
            <a:r>
              <a:rPr lang="en-US" b="1" u="sng" dirty="0">
                <a:latin typeface="Klavika Light Condensed" panose="020B0506040000020004" pitchFamily="34" charset="0"/>
              </a:rPr>
              <a:t>Non-Negotiable Values (continued)</a:t>
            </a:r>
          </a:p>
          <a:p>
            <a:pPr marL="0" indent="0" algn="ctr">
              <a:buNone/>
            </a:pPr>
            <a:r>
              <a:rPr lang="en-US" b="1" u="sng" dirty="0">
                <a:latin typeface="Klavika Light Condensed" panose="020B0506040000020004" pitchFamily="34" charset="0"/>
              </a:rPr>
              <a:t>I</a:t>
            </a:r>
            <a:r>
              <a:rPr lang="en-US" b="1" dirty="0">
                <a:latin typeface="Klavika Light Condensed" panose="020B0506040000020004" pitchFamily="34" charset="0"/>
              </a:rPr>
              <a:t>nclusivity &amp; Social Justice</a:t>
            </a:r>
            <a:r>
              <a:rPr lang="en-US" dirty="0">
                <a:latin typeface="Klavika Light Condensed" panose="020B0506040000020004" pitchFamily="34" charset="0"/>
              </a:rPr>
              <a:t>: The OFSL will engage in the process and goal of change in the fraternal movement and the CSU fraternity and sorority community through integration of diverse perspectives, the elimination of oppression, and the personal investigation of identities and systems of injustice.</a:t>
            </a:r>
          </a:p>
          <a:p>
            <a:pPr marL="0" indent="0" algn="ctr">
              <a:buNone/>
            </a:pPr>
            <a:r>
              <a:rPr lang="en-US" b="1" u="sng" dirty="0">
                <a:latin typeface="Klavika Light Condensed" panose="020B0506040000020004" pitchFamily="34" charset="0"/>
              </a:rPr>
              <a:t>M</a:t>
            </a:r>
            <a:r>
              <a:rPr lang="en-US" b="1" dirty="0">
                <a:latin typeface="Klavika Light Condensed" panose="020B0506040000020004" pitchFamily="34" charset="0"/>
              </a:rPr>
              <a:t>eaning-Making &amp; Purpose</a:t>
            </a:r>
            <a:r>
              <a:rPr lang="en-US" dirty="0">
                <a:latin typeface="Klavika Light Condensed" panose="020B0506040000020004" pitchFamily="34" charset="0"/>
              </a:rPr>
              <a:t>: The OFSL will create opportunities for fraternity and sorority members to intentionally seek meaning from failures and successes to grow and develop as well as discover individual and organizational purpose to pursue a more authentic and congruent student experience.</a:t>
            </a:r>
          </a:p>
          <a:p>
            <a:pPr marL="0" indent="0" algn="ctr">
              <a:buNone/>
            </a:pPr>
            <a:endParaRPr lang="en-US" dirty="0">
              <a:latin typeface="Klavika Light Condensed" panose="020B0506040000020004" pitchFamily="34" charset="0"/>
            </a:endParaRPr>
          </a:p>
        </p:txBody>
      </p:sp>
      <p:sp>
        <p:nvSpPr>
          <p:cNvPr id="3" name="Title 2"/>
          <p:cNvSpPr>
            <a:spLocks noGrp="1"/>
          </p:cNvSpPr>
          <p:nvPr>
            <p:ph type="title"/>
          </p:nvPr>
        </p:nvSpPr>
        <p:spPr/>
        <p:txBody>
          <a:bodyPr>
            <a:normAutofit/>
          </a:bodyPr>
          <a:lstStyle/>
          <a:p>
            <a:r>
              <a:rPr lang="en-US" b="1" dirty="0"/>
              <a:t>OFSL Mission, Vision, and Non-Negotiable Values</a:t>
            </a:r>
          </a:p>
        </p:txBody>
      </p:sp>
    </p:spTree>
    <p:extLst>
      <p:ext uri="{BB962C8B-B14F-4D97-AF65-F5344CB8AC3E}">
        <p14:creationId xmlns:p14="http://schemas.microsoft.com/office/powerpoint/2010/main" val="3602912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2723220"/>
            <a:ext cx="10515600" cy="1411561"/>
          </a:xfrm>
        </p:spPr>
        <p:txBody>
          <a:bodyPr/>
          <a:lstStyle/>
          <a:p>
            <a:pPr marL="0" indent="0" algn="ctr">
              <a:buNone/>
            </a:pPr>
            <a:r>
              <a:rPr lang="en-US" dirty="0">
                <a:latin typeface="Klavika Light Condensed" panose="020B0506040000020004"/>
              </a:rPr>
              <a:t>This presentation is an opportunity for students in their first year of a fraternity or sorority to reflect with other new members on the difference of and make connections to the other fraternities and sororities at Colorado State University.</a:t>
            </a:r>
          </a:p>
        </p:txBody>
      </p:sp>
      <p:sp>
        <p:nvSpPr>
          <p:cNvPr id="5" name="Title 4"/>
          <p:cNvSpPr>
            <a:spLocks noGrp="1"/>
          </p:cNvSpPr>
          <p:nvPr>
            <p:ph type="title"/>
          </p:nvPr>
        </p:nvSpPr>
        <p:spPr/>
        <p:txBody>
          <a:bodyPr/>
          <a:lstStyle/>
          <a:p>
            <a:r>
              <a:rPr lang="en-US" dirty="0">
                <a:latin typeface="Klavika Light Condensed" panose="020B0506040000020004"/>
              </a:rPr>
              <a:t>Purpose</a:t>
            </a:r>
          </a:p>
        </p:txBody>
      </p:sp>
    </p:spTree>
    <p:extLst>
      <p:ext uri="{BB962C8B-B14F-4D97-AF65-F5344CB8AC3E}">
        <p14:creationId xmlns:p14="http://schemas.microsoft.com/office/powerpoint/2010/main" val="349675938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en-US" sz="3000" b="1" u="sng" dirty="0">
                <a:latin typeface="Klavika Light Condensed" panose="020B0506040000020004" pitchFamily="34" charset="0"/>
              </a:rPr>
              <a:t>Non-Negotiable Values (continued)</a:t>
            </a:r>
          </a:p>
          <a:p>
            <a:pPr marL="0" indent="0" algn="ctr">
              <a:buNone/>
            </a:pPr>
            <a:r>
              <a:rPr lang="en-US" sz="3000" b="1" u="sng" dirty="0">
                <a:latin typeface="Klavika Light Condensed" panose="020B0506040000020004" pitchFamily="34" charset="0"/>
              </a:rPr>
              <a:t>B</a:t>
            </a:r>
            <a:r>
              <a:rPr lang="en-US" sz="3000" b="1" dirty="0">
                <a:latin typeface="Klavika Light Condensed" panose="020B0506040000020004" pitchFamily="34" charset="0"/>
              </a:rPr>
              <a:t>uilding Coalitions &amp; Connections</a:t>
            </a:r>
            <a:r>
              <a:rPr lang="en-US" sz="3000" dirty="0">
                <a:latin typeface="Klavika Light Condensed" panose="020B0506040000020004" pitchFamily="34" charset="0"/>
              </a:rPr>
              <a:t>: The OFSL will assist students in looking inward to one’s identity and wellbeing as a prelude to connection with others and provide experiences to ensure that friendship and fraternal bonds are filled with care, concern, and challenge to elevate the status quo. The OFSL will assist fraternity and sorority members as they seek a healthy and diverse fellowship with members across chapters and councils, alumni/ae, Colorado State University, and the global community.</a:t>
            </a:r>
          </a:p>
          <a:p>
            <a:pPr marL="0" indent="0" algn="ctr">
              <a:buNone/>
            </a:pPr>
            <a:r>
              <a:rPr lang="en-US" sz="3000" b="1" dirty="0">
                <a:latin typeface="Klavika Light Condensed" panose="020B0506040000020004" pitchFamily="34" charset="0"/>
              </a:rPr>
              <a:t>We refer to these non-negotiable values as the CLIMB. </a:t>
            </a:r>
            <a:r>
              <a:rPr lang="en-US" b="1" dirty="0">
                <a:latin typeface="Klavika Light Condensed" panose="020B0506040000020004" pitchFamily="34" charset="0"/>
              </a:rPr>
              <a:t> </a:t>
            </a:r>
          </a:p>
          <a:p>
            <a:pPr algn="ctr"/>
            <a:endParaRPr lang="en-US" dirty="0">
              <a:latin typeface="Klavika Light Condensed" panose="020B0506040000020004" pitchFamily="34" charset="0"/>
            </a:endParaRPr>
          </a:p>
        </p:txBody>
      </p:sp>
      <p:sp>
        <p:nvSpPr>
          <p:cNvPr id="5" name="Title 2"/>
          <p:cNvSpPr>
            <a:spLocks noGrp="1"/>
          </p:cNvSpPr>
          <p:nvPr>
            <p:ph type="title"/>
          </p:nvPr>
        </p:nvSpPr>
        <p:spPr/>
        <p:txBody>
          <a:bodyPr>
            <a:normAutofit/>
          </a:bodyPr>
          <a:lstStyle/>
          <a:p>
            <a:r>
              <a:rPr lang="en-US" b="1" dirty="0"/>
              <a:t>OFSL Mission, Vision, and Non-Negotiable Values</a:t>
            </a:r>
          </a:p>
        </p:txBody>
      </p:sp>
    </p:spTree>
    <p:extLst>
      <p:ext uri="{BB962C8B-B14F-4D97-AF65-F5344CB8AC3E}">
        <p14:creationId xmlns:p14="http://schemas.microsoft.com/office/powerpoint/2010/main" val="11280653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1850" y="317500"/>
            <a:ext cx="10515600" cy="799150"/>
          </a:xfrm>
        </p:spPr>
        <p:txBody>
          <a:bodyPr>
            <a:normAutofit fontScale="90000"/>
          </a:bodyPr>
          <a:lstStyle/>
          <a:p>
            <a:r>
              <a:rPr lang="en-US" dirty="0"/>
              <a:t>Office of Fraternity and Sorority Life Staff</a:t>
            </a:r>
          </a:p>
        </p:txBody>
      </p:sp>
      <p:sp>
        <p:nvSpPr>
          <p:cNvPr id="4" name="Content Placeholder 3"/>
          <p:cNvSpPr>
            <a:spLocks noGrp="1"/>
          </p:cNvSpPr>
          <p:nvPr>
            <p:ph idx="4294967295"/>
          </p:nvPr>
        </p:nvSpPr>
        <p:spPr>
          <a:xfrm>
            <a:off x="488950" y="1348900"/>
            <a:ext cx="11214100" cy="4160200"/>
          </a:xfrm>
        </p:spPr>
        <p:txBody>
          <a:bodyPr numCol="2">
            <a:normAutofit/>
          </a:bodyPr>
          <a:lstStyle/>
          <a:p>
            <a:pPr marL="0" indent="0">
              <a:buNone/>
            </a:pPr>
            <a:r>
              <a:rPr lang="en-US" sz="3200" b="1" dirty="0">
                <a:solidFill>
                  <a:schemeClr val="bg1"/>
                </a:solidFill>
                <a:latin typeface="Klavika Light Condensed" panose="020B0506040000020004" pitchFamily="34" charset="0"/>
              </a:rPr>
              <a:t>Central Office Staff</a:t>
            </a:r>
          </a:p>
          <a:p>
            <a:pPr lvl="1"/>
            <a:r>
              <a:rPr lang="en-US" sz="2800" b="1" dirty="0">
                <a:solidFill>
                  <a:schemeClr val="bg1"/>
                </a:solidFill>
                <a:latin typeface="Klavika Light Condensed" panose="020B0506040000020004" pitchFamily="34" charset="0"/>
              </a:rPr>
              <a:t>Lindsay Sell, </a:t>
            </a:r>
            <a:r>
              <a:rPr lang="en-US" sz="2800" dirty="0">
                <a:solidFill>
                  <a:schemeClr val="bg1"/>
                </a:solidFill>
                <a:latin typeface="Klavika Light Condensed" panose="020B0506040000020004" pitchFamily="34" charset="0"/>
              </a:rPr>
              <a:t>Director </a:t>
            </a:r>
          </a:p>
          <a:p>
            <a:pPr lvl="1"/>
            <a:r>
              <a:rPr lang="en-US" sz="2800" b="1" dirty="0">
                <a:solidFill>
                  <a:schemeClr val="bg1"/>
                </a:solidFill>
                <a:latin typeface="Klavika Light Condensed" panose="020B0506040000020004" pitchFamily="34" charset="0"/>
              </a:rPr>
              <a:t>Natalie Padrón, </a:t>
            </a:r>
            <a:r>
              <a:rPr lang="en-US" sz="2800" dirty="0">
                <a:solidFill>
                  <a:schemeClr val="bg1"/>
                </a:solidFill>
                <a:latin typeface="Klavika Light Condensed" panose="020B0506040000020004" pitchFamily="34" charset="0"/>
              </a:rPr>
              <a:t>Coordinator</a:t>
            </a:r>
          </a:p>
          <a:p>
            <a:pPr lvl="1"/>
            <a:r>
              <a:rPr lang="en-US" sz="2800" b="1" dirty="0">
                <a:solidFill>
                  <a:schemeClr val="bg1"/>
                </a:solidFill>
                <a:latin typeface="Klavika Light Condensed" panose="020B0506040000020004" pitchFamily="34" charset="0"/>
              </a:rPr>
              <a:t>Xajés Martinez, </a:t>
            </a:r>
            <a:r>
              <a:rPr lang="en-US" sz="2800" dirty="0">
                <a:solidFill>
                  <a:schemeClr val="bg1"/>
                </a:solidFill>
                <a:latin typeface="Klavika Light Condensed" panose="020B0506040000020004" pitchFamily="34" charset="0"/>
              </a:rPr>
              <a:t>Coordinator</a:t>
            </a:r>
          </a:p>
          <a:p>
            <a:pPr lvl="1"/>
            <a:r>
              <a:rPr lang="en-US" sz="2800" dirty="0">
                <a:solidFill>
                  <a:schemeClr val="bg1"/>
                </a:solidFill>
                <a:latin typeface="Klavika Light Condensed" panose="020B0506040000020004" pitchFamily="34" charset="0"/>
              </a:rPr>
              <a:t>OFSL/SRC Specialist (Vacant)</a:t>
            </a:r>
          </a:p>
          <a:p>
            <a:pPr lvl="1"/>
            <a:r>
              <a:rPr lang="en-US" sz="2800" b="1" dirty="0">
                <a:solidFill>
                  <a:schemeClr val="bg1"/>
                </a:solidFill>
                <a:latin typeface="Klavika Light Condensed" panose="020B0506040000020004" pitchFamily="34" charset="0"/>
              </a:rPr>
              <a:t>Elijah Serena</a:t>
            </a:r>
            <a:r>
              <a:rPr lang="en-US" sz="2800" dirty="0">
                <a:solidFill>
                  <a:schemeClr val="bg1"/>
                </a:solidFill>
                <a:latin typeface="Klavika Light Condensed" panose="020B0506040000020004" pitchFamily="34" charset="0"/>
              </a:rPr>
              <a:t>, Graduate Assistant</a:t>
            </a:r>
          </a:p>
          <a:p>
            <a:pPr marL="0" indent="0">
              <a:buNone/>
            </a:pPr>
            <a:endParaRPr lang="en-US" sz="3200" b="1" dirty="0">
              <a:solidFill>
                <a:schemeClr val="bg1"/>
              </a:solidFill>
              <a:latin typeface="Klavika Light Condensed" panose="020B0506040000020004" pitchFamily="34" charset="0"/>
            </a:endParaRPr>
          </a:p>
          <a:p>
            <a:pPr marL="0" indent="0">
              <a:buNone/>
            </a:pPr>
            <a:endParaRPr lang="en-US" sz="3200" b="1" dirty="0">
              <a:solidFill>
                <a:schemeClr val="bg1"/>
              </a:solidFill>
              <a:latin typeface="Klavika Light Condensed" panose="020B0506040000020004" pitchFamily="34" charset="0"/>
            </a:endParaRPr>
          </a:p>
          <a:p>
            <a:pPr marL="0" indent="0">
              <a:buNone/>
            </a:pPr>
            <a:r>
              <a:rPr lang="en-US" sz="3200" b="1" dirty="0">
                <a:solidFill>
                  <a:schemeClr val="bg1"/>
                </a:solidFill>
                <a:latin typeface="Klavika Light Condensed" panose="020B0506040000020004" pitchFamily="34" charset="0"/>
              </a:rPr>
              <a:t>Student Interns</a:t>
            </a:r>
          </a:p>
          <a:p>
            <a:pPr lvl="1"/>
            <a:r>
              <a:rPr lang="en-US" sz="2800" b="1" dirty="0">
                <a:solidFill>
                  <a:schemeClr val="bg1"/>
                </a:solidFill>
                <a:latin typeface="Klavika Light Condensed" panose="020B0506040000020004" pitchFamily="34" charset="0"/>
              </a:rPr>
              <a:t>Allison </a:t>
            </a:r>
            <a:r>
              <a:rPr lang="en-US" sz="2800" b="1" dirty="0" err="1">
                <a:solidFill>
                  <a:schemeClr val="bg1"/>
                </a:solidFill>
                <a:latin typeface="Klavika Light Condensed" panose="020B0506040000020004" pitchFamily="34" charset="0"/>
              </a:rPr>
              <a:t>Cederberg</a:t>
            </a:r>
            <a:r>
              <a:rPr lang="en-US" sz="2800" dirty="0">
                <a:solidFill>
                  <a:schemeClr val="bg1"/>
                </a:solidFill>
                <a:latin typeface="Klavika Light Condensed" panose="020B0506040000020004" pitchFamily="34" charset="0"/>
              </a:rPr>
              <a:t>, Elevation Accreditation Intern</a:t>
            </a:r>
          </a:p>
          <a:p>
            <a:pPr lvl="1"/>
            <a:r>
              <a:rPr lang="en-US" sz="2800" b="1" dirty="0">
                <a:solidFill>
                  <a:schemeClr val="bg1"/>
                </a:solidFill>
                <a:latin typeface="Klavika Light Condensed" panose="020B0506040000020004" pitchFamily="34" charset="0"/>
              </a:rPr>
              <a:t>Christopher Bandy</a:t>
            </a:r>
            <a:r>
              <a:rPr lang="en-US" sz="2800" dirty="0">
                <a:solidFill>
                  <a:schemeClr val="bg1"/>
                </a:solidFill>
                <a:latin typeface="Klavika Light Condensed" panose="020B0506040000020004" pitchFamily="34" charset="0"/>
              </a:rPr>
              <a:t>, Community Service &amp; Philanthropy Intern</a:t>
            </a:r>
          </a:p>
          <a:p>
            <a:pPr lvl="1"/>
            <a:r>
              <a:rPr lang="en-US" sz="2800" b="1" dirty="0">
                <a:solidFill>
                  <a:schemeClr val="bg1"/>
                </a:solidFill>
                <a:latin typeface="Klavika Light Condensed" panose="020B0506040000020004" pitchFamily="34" charset="0"/>
              </a:rPr>
              <a:t>Cheyenne Hargrove</a:t>
            </a:r>
            <a:r>
              <a:rPr lang="en-US" sz="2800" dirty="0">
                <a:solidFill>
                  <a:schemeClr val="bg1"/>
                </a:solidFill>
                <a:latin typeface="Klavika Light Condensed" panose="020B0506040000020004" pitchFamily="34" charset="0"/>
              </a:rPr>
              <a:t>, Leadership Intern</a:t>
            </a:r>
          </a:p>
          <a:p>
            <a:pPr lvl="1"/>
            <a:r>
              <a:rPr lang="en-US" sz="2800" b="1" dirty="0">
                <a:solidFill>
                  <a:schemeClr val="bg1"/>
                </a:solidFill>
                <a:latin typeface="Klavika Light Condensed" panose="020B0506040000020004" pitchFamily="34" charset="0"/>
              </a:rPr>
              <a:t>Danielle Jauregui</a:t>
            </a:r>
            <a:r>
              <a:rPr lang="en-US" sz="2800" dirty="0">
                <a:solidFill>
                  <a:schemeClr val="bg1"/>
                </a:solidFill>
                <a:latin typeface="Klavika Light Condensed" panose="020B0506040000020004" pitchFamily="34" charset="0"/>
              </a:rPr>
              <a:t>, Public Relations Intern</a:t>
            </a:r>
          </a:p>
          <a:p>
            <a:pPr lvl="1"/>
            <a:r>
              <a:rPr lang="en-US" sz="2800" b="1" dirty="0">
                <a:solidFill>
                  <a:schemeClr val="bg1"/>
                </a:solidFill>
                <a:latin typeface="Klavika Light Condensed" panose="020B0506040000020004" pitchFamily="34" charset="0"/>
              </a:rPr>
              <a:t>Emma Turner</a:t>
            </a:r>
            <a:r>
              <a:rPr lang="en-US" sz="2800" dirty="0">
                <a:solidFill>
                  <a:schemeClr val="bg1"/>
                </a:solidFill>
                <a:latin typeface="Klavika Light Condensed" panose="020B0506040000020004" pitchFamily="34" charset="0"/>
              </a:rPr>
              <a:t>, Programming Intern</a:t>
            </a:r>
          </a:p>
        </p:txBody>
      </p:sp>
    </p:spTree>
    <p:extLst>
      <p:ext uri="{BB962C8B-B14F-4D97-AF65-F5344CB8AC3E}">
        <p14:creationId xmlns:p14="http://schemas.microsoft.com/office/powerpoint/2010/main" val="34407423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fade">
                                      <p:cBhvr>
                                        <p:cTn id="39" dur="500"/>
                                        <p:tgtEl>
                                          <p:spTgt spid="4">
                                            <p:txEl>
                                              <p:pRg st="11" end="11"/>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500"/>
                                        <p:tgtEl>
                                          <p:spTgt spid="4">
                                            <p:txEl>
                                              <p:pRg st="12" end="12"/>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xEl>
                                              <p:pRg st="13" end="13"/>
                                            </p:txEl>
                                          </p:spTgt>
                                        </p:tgtEl>
                                        <p:attrNameLst>
                                          <p:attrName>style.visibility</p:attrName>
                                        </p:attrNameLst>
                                      </p:cBhvr>
                                      <p:to>
                                        <p:strVal val="visible"/>
                                      </p:to>
                                    </p:set>
                                    <p:animEffect transition="in" filter="fade">
                                      <p:cBhvr>
                                        <p:cTn id="45"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Involvement Opportunities in Fraternity &amp; Sorority Life</a:t>
            </a:r>
          </a:p>
        </p:txBody>
      </p:sp>
    </p:spTree>
    <p:extLst>
      <p:ext uri="{BB962C8B-B14F-4D97-AF65-F5344CB8AC3E}">
        <p14:creationId xmlns:p14="http://schemas.microsoft.com/office/powerpoint/2010/main" val="180012439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38200" y="673100"/>
            <a:ext cx="10515600" cy="7991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dirty="0"/>
              <a:t>Involvement Opportunities</a:t>
            </a:r>
          </a:p>
        </p:txBody>
      </p:sp>
      <p:sp>
        <p:nvSpPr>
          <p:cNvPr id="6" name="Content Placeholder 3"/>
          <p:cNvSpPr txBox="1">
            <a:spLocks/>
          </p:cNvSpPr>
          <p:nvPr/>
        </p:nvSpPr>
        <p:spPr>
          <a:xfrm>
            <a:off x="838200" y="1466374"/>
            <a:ext cx="10515600" cy="3639025"/>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solidFill>
                  <a:schemeClr val="bg1"/>
                </a:solidFill>
                <a:latin typeface="Klavika Light Condensed" panose="020B0506040000020004" pitchFamily="34" charset="0"/>
              </a:rPr>
              <a:t>Programming Board</a:t>
            </a:r>
          </a:p>
          <a:p>
            <a:r>
              <a:rPr lang="en-US" sz="2400" dirty="0">
                <a:solidFill>
                  <a:schemeClr val="bg1"/>
                </a:solidFill>
                <a:latin typeface="Klavika Light Condensed" panose="020B0506040000020004" pitchFamily="34" charset="0"/>
              </a:rPr>
              <a:t>The Fraternity &amp; Sorority Life Programming Board offers members the opportunity to plan, promote, and produce community events. Individuals serving on the Programming Board will be instrumental in both event coordination and community development among CSU’s fraternities and sororities.</a:t>
            </a:r>
            <a:endParaRPr lang="en-US" sz="3600" dirty="0">
              <a:solidFill>
                <a:schemeClr val="bg1"/>
              </a:solidFill>
              <a:latin typeface="Klavika Light Condensed" panose="020B0506040000020004" pitchFamily="34" charset="0"/>
            </a:endParaRPr>
          </a:p>
          <a:p>
            <a:pPr marL="0" indent="0">
              <a:buNone/>
            </a:pPr>
            <a:r>
              <a:rPr lang="en-US" sz="3600" dirty="0">
                <a:solidFill>
                  <a:schemeClr val="bg1"/>
                </a:solidFill>
                <a:latin typeface="Klavika Light Condensed" panose="020B0506040000020004" pitchFamily="34" charset="0"/>
              </a:rPr>
              <a:t>Academic Classes</a:t>
            </a:r>
          </a:p>
          <a:p>
            <a:r>
              <a:rPr lang="en-US" sz="2400" dirty="0">
                <a:solidFill>
                  <a:schemeClr val="bg1"/>
                </a:solidFill>
                <a:latin typeface="Klavika Light Condensed" panose="020B0506040000020004" pitchFamily="34" charset="0"/>
              </a:rPr>
              <a:t>Inclusive Leadership for Fraternity and Sorority Members (Fall)</a:t>
            </a:r>
          </a:p>
          <a:p>
            <a:pPr lvl="1"/>
            <a:r>
              <a:rPr lang="en-US" sz="2000" dirty="0">
                <a:solidFill>
                  <a:schemeClr val="bg1"/>
                </a:solidFill>
                <a:latin typeface="Klavika Light Condensed" panose="020B0506040000020004" pitchFamily="34" charset="0"/>
              </a:rPr>
              <a:t>This course is designed to provide students an opportunity to explore and discuss the complexity of human differences in today’s society through class readings, class discussion and activities, and reflection. This class is also designed as a leadership development course and will help you examine leadership in the context of inclusion, diversity and social justice.</a:t>
            </a:r>
          </a:p>
        </p:txBody>
      </p:sp>
    </p:spTree>
    <p:extLst>
      <p:ext uri="{BB962C8B-B14F-4D97-AF65-F5344CB8AC3E}">
        <p14:creationId xmlns:p14="http://schemas.microsoft.com/office/powerpoint/2010/main" val="3611312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38200" y="673100"/>
            <a:ext cx="10515600" cy="7991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dirty="0"/>
              <a:t>Involvement Opportunities</a:t>
            </a:r>
          </a:p>
        </p:txBody>
      </p:sp>
      <p:sp>
        <p:nvSpPr>
          <p:cNvPr id="6" name="Content Placeholder 3"/>
          <p:cNvSpPr txBox="1">
            <a:spLocks/>
          </p:cNvSpPr>
          <p:nvPr/>
        </p:nvSpPr>
        <p:spPr>
          <a:xfrm>
            <a:off x="838200" y="1466374"/>
            <a:ext cx="10515600" cy="3639025"/>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solidFill>
                  <a:schemeClr val="bg1"/>
                </a:solidFill>
                <a:latin typeface="Klavika Light Condensed" panose="020B0506040000020004" pitchFamily="34" charset="0"/>
              </a:rPr>
              <a:t>Academic Classes (continued)</a:t>
            </a:r>
          </a:p>
          <a:p>
            <a:r>
              <a:rPr lang="en-US" sz="2400" dirty="0">
                <a:solidFill>
                  <a:schemeClr val="bg1"/>
                </a:solidFill>
                <a:latin typeface="Klavika Light Condensed" panose="020B0506040000020004" pitchFamily="34" charset="0"/>
              </a:rPr>
              <a:t>Leadership Techniques for Emerging Fraternity and Sorority Leaders (Spring)</a:t>
            </a:r>
          </a:p>
          <a:p>
            <a:pPr lvl="1"/>
            <a:r>
              <a:rPr lang="en-US" sz="2000" dirty="0">
                <a:solidFill>
                  <a:schemeClr val="bg1"/>
                </a:solidFill>
                <a:latin typeface="Klavika Light Condensed" panose="020B0506040000020004" pitchFamily="34" charset="0"/>
              </a:rPr>
              <a:t>This class is designed as an introductory leadership development course aimed at examining leadership within the context of Fraternity and Sorority Life. The purpose of our course is to reflect on one’s ability to create positive and lasting change with your fraternity or sorority.</a:t>
            </a:r>
          </a:p>
          <a:p>
            <a:r>
              <a:rPr lang="en-US" sz="2400" dirty="0">
                <a:solidFill>
                  <a:schemeClr val="bg1"/>
                </a:solidFill>
                <a:latin typeface="Klavika Light Condensed" panose="020B0506040000020004" pitchFamily="34" charset="0"/>
              </a:rPr>
              <a:t>Advanced Leadership Techniques for Fraternity &amp; Sorority Leaders (Spring)</a:t>
            </a:r>
          </a:p>
          <a:p>
            <a:pPr lvl="1"/>
            <a:r>
              <a:rPr lang="en-US" sz="2000" dirty="0">
                <a:solidFill>
                  <a:schemeClr val="bg1"/>
                </a:solidFill>
                <a:latin typeface="Klavika Light Condensed" panose="020B0506040000020004" pitchFamily="34" charset="0"/>
              </a:rPr>
              <a:t>This class is designed as an advanced leadership development course aimed at examining leadership specifically within the context of Fraternity and Sorority Life, and is geared specifically towards sophomores, juniors and seniors who currently hold (or have held) officer positions within their organization. </a:t>
            </a:r>
          </a:p>
          <a:p>
            <a:pPr lvl="1"/>
            <a:endParaRPr lang="en-US" sz="2000" dirty="0">
              <a:solidFill>
                <a:schemeClr val="bg1"/>
              </a:solidFill>
              <a:latin typeface="Klavika Light Condensed" panose="020B0506040000020004" pitchFamily="34" charset="0"/>
            </a:endParaRPr>
          </a:p>
          <a:p>
            <a:endParaRPr lang="en-US" sz="2400" dirty="0">
              <a:solidFill>
                <a:schemeClr val="bg1"/>
              </a:solidFill>
              <a:latin typeface="Klavika Light Condensed" panose="020B0506040000020004" pitchFamily="34" charset="0"/>
            </a:endParaRPr>
          </a:p>
        </p:txBody>
      </p:sp>
    </p:spTree>
    <p:extLst>
      <p:ext uri="{BB962C8B-B14F-4D97-AF65-F5344CB8AC3E}">
        <p14:creationId xmlns:p14="http://schemas.microsoft.com/office/powerpoint/2010/main" val="3217935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38200" y="673100"/>
            <a:ext cx="10515600" cy="7991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dirty="0"/>
              <a:t>Involvement Opportunities</a:t>
            </a:r>
          </a:p>
        </p:txBody>
      </p:sp>
      <p:sp>
        <p:nvSpPr>
          <p:cNvPr id="6" name="Content Placeholder 3"/>
          <p:cNvSpPr txBox="1">
            <a:spLocks/>
          </p:cNvSpPr>
          <p:nvPr/>
        </p:nvSpPr>
        <p:spPr>
          <a:xfrm>
            <a:off x="838200" y="1466374"/>
            <a:ext cx="10515600" cy="3639025"/>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solidFill>
                  <a:schemeClr val="bg1"/>
                </a:solidFill>
                <a:latin typeface="Klavika Light Condensed" panose="020B0506040000020004" pitchFamily="34" charset="0"/>
              </a:rPr>
              <a:t>Academic Classes (continued)</a:t>
            </a:r>
          </a:p>
          <a:p>
            <a:r>
              <a:rPr lang="en-US" dirty="0">
                <a:solidFill>
                  <a:schemeClr val="bg1"/>
                </a:solidFill>
                <a:latin typeface="Klavika Light Condensed" panose="020B0506040000020004" pitchFamily="34" charset="0"/>
              </a:rPr>
              <a:t>Understanding Rape Supportive Culture in Fraternities &amp; Sororities (Spring)</a:t>
            </a:r>
          </a:p>
          <a:p>
            <a:pPr lvl="1"/>
            <a:r>
              <a:rPr lang="en-US" sz="2000" dirty="0">
                <a:solidFill>
                  <a:schemeClr val="bg1"/>
                </a:solidFill>
                <a:latin typeface="Klavika Light Condensed" panose="020B0506040000020004" pitchFamily="34" charset="0"/>
              </a:rPr>
              <a:t>Understanding Rape Support Culture in Fraternities and Sororities helps fraternity and sorority members:</a:t>
            </a:r>
          </a:p>
          <a:p>
            <a:pPr lvl="2"/>
            <a:r>
              <a:rPr lang="en-US" sz="1800" dirty="0">
                <a:solidFill>
                  <a:schemeClr val="bg1"/>
                </a:solidFill>
                <a:latin typeface="Klavika Light Condensed" panose="020B0506040000020004" pitchFamily="34" charset="0"/>
              </a:rPr>
              <a:t>Dispel myths surrounding rape, sexual assault, and relationship violence</a:t>
            </a:r>
          </a:p>
          <a:p>
            <a:pPr lvl="2"/>
            <a:r>
              <a:rPr lang="en-US" sz="1800" dirty="0">
                <a:solidFill>
                  <a:schemeClr val="bg1"/>
                </a:solidFill>
                <a:latin typeface="Klavika Light Condensed" panose="020B0506040000020004" pitchFamily="34" charset="0"/>
              </a:rPr>
              <a:t>Consider how a rape supportive culture is established and unique ways this culture is perpetuated in the fraternity and sorority community</a:t>
            </a:r>
          </a:p>
          <a:p>
            <a:pPr lvl="2"/>
            <a:r>
              <a:rPr lang="en-US" sz="1800" dirty="0">
                <a:solidFill>
                  <a:schemeClr val="bg1"/>
                </a:solidFill>
                <a:latin typeface="Klavika Light Condensed" panose="020B0506040000020004" pitchFamily="34" charset="0"/>
              </a:rPr>
              <a:t>Discuss gender socialization, gender specific programs, and healthy relationships, all relating to being a member of a fraternity or sorority</a:t>
            </a:r>
          </a:p>
          <a:p>
            <a:pPr lvl="2"/>
            <a:r>
              <a:rPr lang="en-US" sz="1800" dirty="0">
                <a:solidFill>
                  <a:schemeClr val="bg1"/>
                </a:solidFill>
                <a:latin typeface="Klavika Light Condensed" panose="020B0506040000020004" pitchFamily="34" charset="0"/>
              </a:rPr>
              <a:t>Develop a firm understanding of the resources available for survivors of rape, sexual assault, and other forms of interpersonal violence</a:t>
            </a:r>
          </a:p>
          <a:p>
            <a:pPr lvl="2"/>
            <a:r>
              <a:rPr lang="en-US" sz="1800" dirty="0">
                <a:solidFill>
                  <a:schemeClr val="bg1"/>
                </a:solidFill>
                <a:latin typeface="Klavika Light Condensed" panose="020B0506040000020004" pitchFamily="34" charset="0"/>
              </a:rPr>
              <a:t>Foster collaboration among members of the fraternity and sorority community concerned with the health and well-being of CSU students and deconstructing rape supportive culture</a:t>
            </a:r>
          </a:p>
          <a:p>
            <a:endParaRPr lang="en-US" sz="2400" dirty="0">
              <a:solidFill>
                <a:schemeClr val="bg1"/>
              </a:solidFill>
              <a:latin typeface="Klavika Light Condensed" panose="020B0506040000020004" pitchFamily="34" charset="0"/>
            </a:endParaRPr>
          </a:p>
        </p:txBody>
      </p:sp>
    </p:spTree>
    <p:extLst>
      <p:ext uri="{BB962C8B-B14F-4D97-AF65-F5344CB8AC3E}">
        <p14:creationId xmlns:p14="http://schemas.microsoft.com/office/powerpoint/2010/main" val="14098594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fade">
                                      <p:cBhvr>
                                        <p:cTn id="3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38200" y="673100"/>
            <a:ext cx="10515600" cy="7991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dirty="0"/>
              <a:t>Involvement Opportunities</a:t>
            </a:r>
          </a:p>
        </p:txBody>
      </p:sp>
      <p:sp>
        <p:nvSpPr>
          <p:cNvPr id="6" name="Content Placeholder 3"/>
          <p:cNvSpPr txBox="1">
            <a:spLocks/>
          </p:cNvSpPr>
          <p:nvPr/>
        </p:nvSpPr>
        <p:spPr>
          <a:xfrm>
            <a:off x="838200" y="1466374"/>
            <a:ext cx="10515600" cy="3639025"/>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solidFill>
                  <a:schemeClr val="bg1"/>
                </a:solidFill>
                <a:latin typeface="Klavika Light Condensed" panose="020B0506040000020004" pitchFamily="34" charset="0"/>
              </a:rPr>
              <a:t>FSL Ambassadors</a:t>
            </a:r>
          </a:p>
          <a:p>
            <a:r>
              <a:rPr lang="en-US" sz="2400" dirty="0">
                <a:solidFill>
                  <a:schemeClr val="bg1"/>
                </a:solidFill>
                <a:latin typeface="Klavika Light Condensed" panose="020B0506040000020004" pitchFamily="34" charset="0"/>
              </a:rPr>
              <a:t>FSL Ambassadors represent the University as well as the fraternity and sorority community at informational/resource fairs in order to answer questions and provide information to prospective members and their families.</a:t>
            </a:r>
          </a:p>
          <a:p>
            <a:pPr marL="0" indent="0">
              <a:buNone/>
            </a:pPr>
            <a:r>
              <a:rPr lang="en-US" sz="3600" dirty="0">
                <a:solidFill>
                  <a:schemeClr val="bg1"/>
                </a:solidFill>
                <a:latin typeface="Klavika Light Condensed" panose="020B0506040000020004" pitchFamily="34" charset="0"/>
              </a:rPr>
              <a:t>Council Leadership</a:t>
            </a:r>
          </a:p>
          <a:p>
            <a:r>
              <a:rPr lang="en-US" sz="2400" dirty="0">
                <a:solidFill>
                  <a:schemeClr val="bg1"/>
                </a:solidFill>
                <a:latin typeface="Klavika Light Condensed" panose="020B0506040000020004" pitchFamily="34" charset="0"/>
              </a:rPr>
              <a:t>Engage the fraternity and sorority community by running for a position on your council! Each council has various positions to serve in and together the council officers work to create experiences within their fraternity and/or sorority community members to </a:t>
            </a:r>
          </a:p>
        </p:txBody>
      </p:sp>
    </p:spTree>
    <p:extLst>
      <p:ext uri="{BB962C8B-B14F-4D97-AF65-F5344CB8AC3E}">
        <p14:creationId xmlns:p14="http://schemas.microsoft.com/office/powerpoint/2010/main" val="31655014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38200" y="673100"/>
            <a:ext cx="10515600" cy="7991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dirty="0"/>
              <a:t>Involvement Opportunities</a:t>
            </a:r>
          </a:p>
        </p:txBody>
      </p:sp>
      <p:sp>
        <p:nvSpPr>
          <p:cNvPr id="6" name="Content Placeholder 3"/>
          <p:cNvSpPr txBox="1">
            <a:spLocks/>
          </p:cNvSpPr>
          <p:nvPr/>
        </p:nvSpPr>
        <p:spPr>
          <a:xfrm>
            <a:off x="838200" y="1466374"/>
            <a:ext cx="10515600" cy="3639025"/>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solidFill>
                  <a:schemeClr val="bg1"/>
                </a:solidFill>
                <a:latin typeface="Klavika Light Condensed" panose="020B0506040000020004" pitchFamily="34" charset="0"/>
              </a:rPr>
              <a:t>Order of Omega</a:t>
            </a:r>
          </a:p>
          <a:p>
            <a:r>
              <a:rPr lang="en-US" sz="2400" dirty="0">
                <a:solidFill>
                  <a:schemeClr val="bg1"/>
                </a:solidFill>
                <a:latin typeface="Klavika Light Condensed" panose="020B0506040000020004" pitchFamily="34" charset="0"/>
              </a:rPr>
              <a:t>Order of Omega is a leadership honor society for members of fraternities and sororities, recognizing juniors and seniors who have exemplified high standards. Members are selected from the top 3% of students on campus.</a:t>
            </a:r>
          </a:p>
          <a:p>
            <a:pPr marL="0" indent="0">
              <a:buNone/>
            </a:pPr>
            <a:r>
              <a:rPr lang="en-US" sz="3600" dirty="0">
                <a:solidFill>
                  <a:schemeClr val="bg1"/>
                </a:solidFill>
                <a:latin typeface="Klavika Light Condensed" panose="020B0506040000020004" pitchFamily="34" charset="0"/>
              </a:rPr>
              <a:t>Order of the Torch</a:t>
            </a:r>
          </a:p>
          <a:p>
            <a:r>
              <a:rPr lang="en-US" sz="2400" dirty="0">
                <a:solidFill>
                  <a:schemeClr val="bg1"/>
                </a:solidFill>
                <a:latin typeface="Klavika Light Condensed" panose="020B0506040000020004" pitchFamily="34" charset="0"/>
              </a:rPr>
              <a:t>Order of the Torch offers members the chance to build relationships with administrators and students to help raise awareness and support for programs, services, and scholarships within the University community and the Office of Fraternity and Sorority Life that have been put in place to directly benefit students.</a:t>
            </a:r>
            <a:endParaRPr lang="en-US" sz="3600" dirty="0">
              <a:solidFill>
                <a:schemeClr val="bg1"/>
              </a:solidFill>
              <a:latin typeface="Klavika Light Condensed" panose="020B0506040000020004" pitchFamily="34" charset="0"/>
            </a:endParaRPr>
          </a:p>
          <a:p>
            <a:pPr marL="0" indent="0">
              <a:buNone/>
            </a:pPr>
            <a:endParaRPr lang="en-US" sz="3600" dirty="0">
              <a:solidFill>
                <a:schemeClr val="bg1"/>
              </a:solidFill>
              <a:latin typeface="Klavika Light Condensed" panose="020B0506040000020004" pitchFamily="34" charset="0"/>
            </a:endParaRPr>
          </a:p>
          <a:p>
            <a:pPr marL="0" indent="0">
              <a:buNone/>
            </a:pPr>
            <a:endParaRPr lang="en-US" dirty="0">
              <a:solidFill>
                <a:schemeClr val="bg1"/>
              </a:solidFill>
              <a:latin typeface="Klavika Light Condensed" panose="020B0506040000020004" pitchFamily="34" charset="0"/>
            </a:endParaRPr>
          </a:p>
        </p:txBody>
      </p:sp>
    </p:spTree>
    <p:extLst>
      <p:ext uri="{BB962C8B-B14F-4D97-AF65-F5344CB8AC3E}">
        <p14:creationId xmlns:p14="http://schemas.microsoft.com/office/powerpoint/2010/main" val="25136427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4059031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Klavika Light Condensed" panose="020B0506040000020004"/>
              </a:rPr>
              <a:t>Overview of Fraternity &amp; Sorority Life</a:t>
            </a:r>
          </a:p>
        </p:txBody>
      </p:sp>
    </p:spTree>
    <p:extLst>
      <p:ext uri="{BB962C8B-B14F-4D97-AF65-F5344CB8AC3E}">
        <p14:creationId xmlns:p14="http://schemas.microsoft.com/office/powerpoint/2010/main" val="76072922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93330392"/>
              </p:ext>
            </p:extLst>
          </p:nvPr>
        </p:nvGraphicFramePr>
        <p:xfrm>
          <a:off x="597646" y="0"/>
          <a:ext cx="10805459" cy="3517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Arrow Connector 4"/>
          <p:cNvCxnSpPr/>
          <p:nvPr/>
        </p:nvCxnSpPr>
        <p:spPr>
          <a:xfrm flipH="1" flipV="1">
            <a:off x="1394010" y="2733676"/>
            <a:ext cx="466725" cy="1609724"/>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Title 2"/>
          <p:cNvSpPr>
            <a:spLocks noGrp="1"/>
          </p:cNvSpPr>
          <p:nvPr>
            <p:ph type="title"/>
          </p:nvPr>
        </p:nvSpPr>
        <p:spPr>
          <a:xfrm>
            <a:off x="1860735" y="4133850"/>
            <a:ext cx="3475339" cy="597222"/>
          </a:xfrm>
        </p:spPr>
        <p:txBody>
          <a:bodyPr anchor="t">
            <a:noAutofit/>
          </a:bodyPr>
          <a:lstStyle/>
          <a:p>
            <a:pPr algn="l"/>
            <a:r>
              <a:rPr lang="en-US" sz="3200" dirty="0"/>
              <a:t>First Fraternity Founded</a:t>
            </a:r>
          </a:p>
        </p:txBody>
      </p:sp>
      <p:cxnSp>
        <p:nvCxnSpPr>
          <p:cNvPr id="11" name="Straight Arrow Connector 10"/>
          <p:cNvCxnSpPr/>
          <p:nvPr/>
        </p:nvCxnSpPr>
        <p:spPr>
          <a:xfrm flipH="1" flipV="1">
            <a:off x="4572000" y="2466976"/>
            <a:ext cx="485775" cy="101743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Title 2"/>
          <p:cNvSpPr txBox="1">
            <a:spLocks/>
          </p:cNvSpPr>
          <p:nvPr/>
        </p:nvSpPr>
        <p:spPr>
          <a:xfrm>
            <a:off x="4946952" y="3475719"/>
            <a:ext cx="3475339" cy="59722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pPr algn="l"/>
            <a:r>
              <a:rPr lang="en-US" sz="3200" dirty="0"/>
              <a:t>First Sorority Founded</a:t>
            </a:r>
          </a:p>
        </p:txBody>
      </p:sp>
      <p:cxnSp>
        <p:nvCxnSpPr>
          <p:cNvPr id="15" name="Straight Arrow Connector 14"/>
          <p:cNvCxnSpPr/>
          <p:nvPr/>
        </p:nvCxnSpPr>
        <p:spPr>
          <a:xfrm flipH="1" flipV="1">
            <a:off x="5896449" y="2395258"/>
            <a:ext cx="485775" cy="101743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25112" y="4009912"/>
            <a:ext cx="772469" cy="155082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itle 2"/>
          <p:cNvSpPr txBox="1">
            <a:spLocks/>
          </p:cNvSpPr>
          <p:nvPr/>
        </p:nvSpPr>
        <p:spPr>
          <a:xfrm>
            <a:off x="7478262" y="5045272"/>
            <a:ext cx="4408938" cy="59722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pPr algn="l"/>
            <a:r>
              <a:rPr lang="en-US" sz="3200" dirty="0"/>
              <a:t>First African-American Greek Lettered Organization Founded</a:t>
            </a:r>
          </a:p>
        </p:txBody>
      </p:sp>
      <p:cxnSp>
        <p:nvCxnSpPr>
          <p:cNvPr id="26" name="Straight Arrow Connector 25"/>
          <p:cNvCxnSpPr/>
          <p:nvPr/>
        </p:nvCxnSpPr>
        <p:spPr>
          <a:xfrm flipH="1" flipV="1">
            <a:off x="7825693" y="2395258"/>
            <a:ext cx="485775" cy="101743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7" name="Title 2"/>
          <p:cNvSpPr txBox="1">
            <a:spLocks/>
          </p:cNvSpPr>
          <p:nvPr/>
        </p:nvSpPr>
        <p:spPr>
          <a:xfrm>
            <a:off x="8311468" y="3018239"/>
            <a:ext cx="3475339" cy="147166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pPr algn="l"/>
            <a:r>
              <a:rPr lang="en-US" sz="3200" dirty="0"/>
              <a:t>Emergence of Multicultural Fraternities &amp; Sororities  </a:t>
            </a:r>
          </a:p>
        </p:txBody>
      </p:sp>
      <p:sp>
        <p:nvSpPr>
          <p:cNvPr id="2" name="Rectangle 1"/>
          <p:cNvSpPr/>
          <p:nvPr/>
        </p:nvSpPr>
        <p:spPr>
          <a:xfrm>
            <a:off x="2287978" y="4385021"/>
            <a:ext cx="7923965" cy="923330"/>
          </a:xfrm>
          <a:prstGeom prst="rect">
            <a:avLst/>
          </a:prstGeom>
          <a:noFill/>
        </p:spPr>
        <p:txBody>
          <a:bodyPr wrap="none" lIns="91440" tIns="45720" rIns="91440" bIns="45720">
            <a:spAutoFit/>
          </a:bodyPr>
          <a:lstStyle/>
          <a:p>
            <a:pPr algn="ctr"/>
            <a:r>
              <a:rPr lang="en-US" sz="5400" b="1" cap="none" spc="0" dirty="0">
                <a:ln w="6600">
                  <a:noFill/>
                  <a:prstDash val="solid"/>
                </a:ln>
                <a:solidFill>
                  <a:schemeClr val="bg1"/>
                </a:solidFill>
                <a:latin typeface="Klavika Condensed" panose="020B0506040000020004" pitchFamily="34" charset="0"/>
              </a:rPr>
              <a:t>What happened on these dates?</a:t>
            </a:r>
          </a:p>
        </p:txBody>
      </p:sp>
    </p:spTree>
    <p:extLst>
      <p:ext uri="{BB962C8B-B14F-4D97-AF65-F5344CB8AC3E}">
        <p14:creationId xmlns:p14="http://schemas.microsoft.com/office/powerpoint/2010/main" val="17288303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25" grpId="0"/>
      <p:bldP spid="27"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87972" y="2112231"/>
            <a:ext cx="5281090" cy="2974177"/>
          </a:xfrm>
          <a:prstGeom prst="rect">
            <a:avLst/>
          </a:prstGeom>
        </p:spPr>
      </p:pic>
      <p:sp>
        <p:nvSpPr>
          <p:cNvPr id="7" name="Content Placeholder 6"/>
          <p:cNvSpPr>
            <a:spLocks noGrp="1"/>
          </p:cNvSpPr>
          <p:nvPr>
            <p:ph idx="1"/>
          </p:nvPr>
        </p:nvSpPr>
        <p:spPr>
          <a:xfrm>
            <a:off x="6789682" y="2112231"/>
            <a:ext cx="4564117" cy="3462237"/>
          </a:xfrm>
        </p:spPr>
        <p:txBody>
          <a:bodyPr>
            <a:normAutofit lnSpcReduction="10000"/>
          </a:bodyPr>
          <a:lstStyle/>
          <a:p>
            <a:pPr marL="0" indent="0">
              <a:buNone/>
            </a:pPr>
            <a:r>
              <a:rPr lang="en-US" dirty="0">
                <a:latin typeface="Klavika Light Condensed" panose="020B0506040000020004" pitchFamily="34" charset="0"/>
              </a:rPr>
              <a:t>Some Historical Context</a:t>
            </a:r>
          </a:p>
          <a:p>
            <a:r>
              <a:rPr lang="en-US" dirty="0">
                <a:latin typeface="Klavika Light Condensed" panose="020B0506040000020004" pitchFamily="34" charset="0"/>
              </a:rPr>
              <a:t>1776: First college opened in the United States</a:t>
            </a:r>
          </a:p>
          <a:p>
            <a:r>
              <a:rPr lang="en-US" dirty="0">
                <a:latin typeface="Klavika Light Condensed" panose="020B0506040000020004" pitchFamily="34" charset="0"/>
              </a:rPr>
              <a:t>1823: Alexander Lucius Twilight was the first African-American to graduate from a US college  </a:t>
            </a:r>
          </a:p>
          <a:p>
            <a:r>
              <a:rPr lang="en-US" dirty="0">
                <a:latin typeface="Klavika Light Condensed" panose="020B0506040000020004" pitchFamily="34" charset="0"/>
              </a:rPr>
              <a:t>1848: Women demanded access to higher education in the US</a:t>
            </a:r>
          </a:p>
        </p:txBody>
      </p:sp>
      <p:sp>
        <p:nvSpPr>
          <p:cNvPr id="6" name="Title 5"/>
          <p:cNvSpPr>
            <a:spLocks noGrp="1"/>
          </p:cNvSpPr>
          <p:nvPr>
            <p:ph type="title"/>
          </p:nvPr>
        </p:nvSpPr>
        <p:spPr/>
        <p:txBody>
          <a:bodyPr/>
          <a:lstStyle/>
          <a:p>
            <a:r>
              <a:rPr lang="en-US" dirty="0"/>
              <a:t>Timeline and History of Fraternity &amp; Sorority Life</a:t>
            </a:r>
          </a:p>
        </p:txBody>
      </p:sp>
    </p:spTree>
    <p:extLst>
      <p:ext uri="{BB962C8B-B14F-4D97-AF65-F5344CB8AC3E}">
        <p14:creationId xmlns:p14="http://schemas.microsoft.com/office/powerpoint/2010/main" val="6112786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Klavika Light Condensed" panose="020B0506040000020004"/>
              </a:rPr>
              <a:t>Fraternity &amp; Sorority Life at Colorado State University</a:t>
            </a:r>
          </a:p>
        </p:txBody>
      </p:sp>
    </p:spTree>
    <p:extLst>
      <p:ext uri="{BB962C8B-B14F-4D97-AF65-F5344CB8AC3E}">
        <p14:creationId xmlns:p14="http://schemas.microsoft.com/office/powerpoint/2010/main" val="2263389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34915" y="407524"/>
            <a:ext cx="2322171" cy="2322171"/>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3" name="Title 1"/>
          <p:cNvSpPr txBox="1">
            <a:spLocks/>
          </p:cNvSpPr>
          <p:nvPr/>
        </p:nvSpPr>
        <p:spPr>
          <a:xfrm>
            <a:off x="4765675" y="407524"/>
            <a:ext cx="2660650" cy="175895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3600" dirty="0">
                <a:latin typeface="Klavika Light Condensed" panose="020B0506040000020004"/>
              </a:rPr>
              <a:t>Fraternities </a:t>
            </a:r>
          </a:p>
          <a:p>
            <a:r>
              <a:rPr lang="en-US" sz="3600" dirty="0">
                <a:latin typeface="Klavika Light Condensed" panose="020B0506040000020004"/>
              </a:rPr>
              <a:t>&amp; Sororities</a:t>
            </a:r>
          </a:p>
        </p:txBody>
      </p:sp>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85240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Interfraternity </a:t>
            </a:r>
          </a:p>
          <a:p>
            <a:r>
              <a:rPr lang="en-US" sz="2400" dirty="0">
                <a:latin typeface="Klavika Light Condensed" panose="020B0506040000020004"/>
              </a:rPr>
              <a:t>Council</a:t>
            </a:r>
          </a:p>
        </p:txBody>
      </p:sp>
      <p:sp>
        <p:nvSpPr>
          <p:cNvPr id="9" name="Oval 8"/>
          <p:cNvSpPr/>
          <p:nvPr/>
        </p:nvSpPr>
        <p:spPr>
          <a:xfrm>
            <a:off x="3561137"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0" name="Title 1"/>
          <p:cNvSpPr txBox="1">
            <a:spLocks/>
          </p:cNvSpPr>
          <p:nvPr/>
        </p:nvSpPr>
        <p:spPr>
          <a:xfrm>
            <a:off x="3517148" y="3869763"/>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Multicultural Greek Council</a:t>
            </a:r>
          </a:p>
        </p:txBody>
      </p:sp>
      <p:sp>
        <p:nvSpPr>
          <p:cNvPr id="11" name="Oval 10"/>
          <p:cNvSpPr/>
          <p:nvPr/>
        </p:nvSpPr>
        <p:spPr>
          <a:xfrm>
            <a:off x="6766736" y="3493995"/>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2" name="Title 1"/>
          <p:cNvSpPr txBox="1">
            <a:spLocks/>
          </p:cNvSpPr>
          <p:nvPr/>
        </p:nvSpPr>
        <p:spPr>
          <a:xfrm>
            <a:off x="6749426" y="4043387"/>
            <a:ext cx="1912918" cy="9704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300" dirty="0">
                <a:latin typeface="Klavika Light Condensed" panose="020B0506040000020004"/>
              </a:rPr>
              <a:t>National </a:t>
            </a:r>
          </a:p>
          <a:p>
            <a:r>
              <a:rPr lang="en-US" sz="2300" dirty="0">
                <a:latin typeface="Klavika Light Condensed" panose="020B0506040000020004"/>
              </a:rPr>
              <a:t>Pan-Hellenic Council</a:t>
            </a:r>
          </a:p>
        </p:txBody>
      </p:sp>
      <p:sp>
        <p:nvSpPr>
          <p:cNvPr id="13" name="Oval 12"/>
          <p:cNvSpPr/>
          <p:nvPr/>
        </p:nvSpPr>
        <p:spPr>
          <a:xfrm>
            <a:off x="9124320"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4" name="Title 1"/>
          <p:cNvSpPr txBox="1">
            <a:spLocks/>
          </p:cNvSpPr>
          <p:nvPr/>
        </p:nvSpPr>
        <p:spPr>
          <a:xfrm>
            <a:off x="9080331" y="3846622"/>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Panhellenic Association</a:t>
            </a:r>
          </a:p>
        </p:txBody>
      </p:sp>
      <p:cxnSp>
        <p:nvCxnSpPr>
          <p:cNvPr id="16" name="Straight Connector 15"/>
          <p:cNvCxnSpPr>
            <a:stCxn id="4" idx="4"/>
            <a:endCxn id="5" idx="0"/>
          </p:cNvCxnSpPr>
          <p:nvPr/>
        </p:nvCxnSpPr>
        <p:spPr>
          <a:xfrm flipH="1">
            <a:off x="2041004" y="2729695"/>
            <a:ext cx="4054997"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4"/>
            <a:endCxn id="9" idx="0"/>
          </p:cNvCxnSpPr>
          <p:nvPr/>
        </p:nvCxnSpPr>
        <p:spPr>
          <a:xfrm flipH="1">
            <a:off x="4473608" y="2729695"/>
            <a:ext cx="1622393"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4"/>
            <a:endCxn id="13" idx="0"/>
          </p:cNvCxnSpPr>
          <p:nvPr/>
        </p:nvCxnSpPr>
        <p:spPr>
          <a:xfrm>
            <a:off x="6096001" y="2729695"/>
            <a:ext cx="3940790"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90928" y="2724430"/>
            <a:ext cx="1622393"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3703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par>
                                <p:cTn id="44" presetID="10" presetClass="entr" presetSubtype="0"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0" grpId="0"/>
      <p:bldP spid="11" grpId="0" animBg="1"/>
      <p:bldP spid="12"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34915" y="407524"/>
            <a:ext cx="2322171" cy="2322171"/>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3" name="Title 1"/>
          <p:cNvSpPr txBox="1">
            <a:spLocks/>
          </p:cNvSpPr>
          <p:nvPr/>
        </p:nvSpPr>
        <p:spPr>
          <a:xfrm>
            <a:off x="4765675" y="407524"/>
            <a:ext cx="2660650" cy="175895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3600" dirty="0">
                <a:latin typeface="Klavika Light Condensed" panose="020B0506040000020004"/>
              </a:rPr>
              <a:t>Fraternities </a:t>
            </a:r>
          </a:p>
          <a:p>
            <a:r>
              <a:rPr lang="en-US" sz="3600" dirty="0">
                <a:latin typeface="Klavika Light Condensed" panose="020B0506040000020004"/>
              </a:rPr>
              <a:t>&amp; Sororities</a:t>
            </a:r>
          </a:p>
        </p:txBody>
      </p:sp>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85240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Interfraternity </a:t>
            </a:r>
          </a:p>
          <a:p>
            <a:r>
              <a:rPr lang="en-US" sz="2400" dirty="0">
                <a:latin typeface="Klavika Light Condensed" panose="020B0506040000020004"/>
              </a:rPr>
              <a:t>Council</a:t>
            </a:r>
          </a:p>
        </p:txBody>
      </p:sp>
      <p:sp>
        <p:nvSpPr>
          <p:cNvPr id="9" name="Oval 8"/>
          <p:cNvSpPr/>
          <p:nvPr/>
        </p:nvSpPr>
        <p:spPr>
          <a:xfrm>
            <a:off x="3561137"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0" name="Title 1"/>
          <p:cNvSpPr txBox="1">
            <a:spLocks/>
          </p:cNvSpPr>
          <p:nvPr/>
        </p:nvSpPr>
        <p:spPr>
          <a:xfrm>
            <a:off x="3517148" y="3869763"/>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Multicultural Greek Council</a:t>
            </a:r>
          </a:p>
        </p:txBody>
      </p:sp>
      <p:sp>
        <p:nvSpPr>
          <p:cNvPr id="11" name="Oval 10"/>
          <p:cNvSpPr/>
          <p:nvPr/>
        </p:nvSpPr>
        <p:spPr>
          <a:xfrm>
            <a:off x="6766736" y="3493995"/>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2" name="Title 1"/>
          <p:cNvSpPr txBox="1">
            <a:spLocks/>
          </p:cNvSpPr>
          <p:nvPr/>
        </p:nvSpPr>
        <p:spPr>
          <a:xfrm>
            <a:off x="6749426" y="4043387"/>
            <a:ext cx="1912918" cy="9704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300" dirty="0">
                <a:latin typeface="Klavika Light Condensed" panose="020B0506040000020004"/>
              </a:rPr>
              <a:t>National </a:t>
            </a:r>
          </a:p>
          <a:p>
            <a:r>
              <a:rPr lang="en-US" sz="2300" dirty="0">
                <a:latin typeface="Klavika Light Condensed" panose="020B0506040000020004"/>
              </a:rPr>
              <a:t>Pan-Hellenic Council</a:t>
            </a:r>
          </a:p>
        </p:txBody>
      </p:sp>
      <p:sp>
        <p:nvSpPr>
          <p:cNvPr id="13" name="Oval 12"/>
          <p:cNvSpPr/>
          <p:nvPr/>
        </p:nvSpPr>
        <p:spPr>
          <a:xfrm>
            <a:off x="9124320"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4" name="Title 1"/>
          <p:cNvSpPr txBox="1">
            <a:spLocks/>
          </p:cNvSpPr>
          <p:nvPr/>
        </p:nvSpPr>
        <p:spPr>
          <a:xfrm>
            <a:off x="9080331" y="3846622"/>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Panhellenic Association</a:t>
            </a:r>
          </a:p>
        </p:txBody>
      </p:sp>
      <p:cxnSp>
        <p:nvCxnSpPr>
          <p:cNvPr id="16" name="Straight Connector 15"/>
          <p:cNvCxnSpPr>
            <a:stCxn id="4" idx="4"/>
            <a:endCxn id="5" idx="0"/>
          </p:cNvCxnSpPr>
          <p:nvPr/>
        </p:nvCxnSpPr>
        <p:spPr>
          <a:xfrm flipH="1">
            <a:off x="2041004" y="2729695"/>
            <a:ext cx="4054997"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4"/>
            <a:endCxn id="9" idx="0"/>
          </p:cNvCxnSpPr>
          <p:nvPr/>
        </p:nvCxnSpPr>
        <p:spPr>
          <a:xfrm flipH="1">
            <a:off x="4473608" y="2729695"/>
            <a:ext cx="1622393"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4"/>
            <a:endCxn id="13" idx="0"/>
          </p:cNvCxnSpPr>
          <p:nvPr/>
        </p:nvCxnSpPr>
        <p:spPr>
          <a:xfrm>
            <a:off x="6096001" y="2729695"/>
            <a:ext cx="3940790"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90928" y="2724430"/>
            <a:ext cx="1622393" cy="77068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Left Brace 16"/>
          <p:cNvSpPr/>
          <p:nvPr/>
        </p:nvSpPr>
        <p:spPr>
          <a:xfrm rot="5400000">
            <a:off x="5624332" y="-1620956"/>
            <a:ext cx="943336" cy="8754318"/>
          </a:xfrm>
          <a:prstGeom prst="leftBrace">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Klavika Light Condensed" panose="020B0506040000020004"/>
            </a:endParaRPr>
          </a:p>
        </p:txBody>
      </p:sp>
      <p:sp>
        <p:nvSpPr>
          <p:cNvPr id="20" name="Title 1"/>
          <p:cNvSpPr txBox="1">
            <a:spLocks/>
          </p:cNvSpPr>
          <p:nvPr/>
        </p:nvSpPr>
        <p:spPr>
          <a:xfrm>
            <a:off x="4051139" y="1093808"/>
            <a:ext cx="4089722" cy="66755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4000" dirty="0">
                <a:latin typeface="Klavika Light Condensed" panose="020B0506040000020004"/>
              </a:rPr>
              <a:t>101 Years of History</a:t>
            </a:r>
          </a:p>
        </p:txBody>
      </p:sp>
    </p:spTree>
    <p:extLst>
      <p:ext uri="{BB962C8B-B14F-4D97-AF65-F5344CB8AC3E}">
        <p14:creationId xmlns:p14="http://schemas.microsoft.com/office/powerpoint/2010/main" val="28911373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2"/>
                                        </p:tgtEl>
                                      </p:cBhvr>
                                    </p:animEffect>
                                    <p:set>
                                      <p:cBhvr>
                                        <p:cTn id="16" dur="1" fill="hold">
                                          <p:stCondLst>
                                            <p:cond delay="499"/>
                                          </p:stCondLst>
                                        </p:cTn>
                                        <p:tgtEl>
                                          <p:spTgt spid="22"/>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17"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128533"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6" name="Title 1"/>
          <p:cNvSpPr txBox="1">
            <a:spLocks/>
          </p:cNvSpPr>
          <p:nvPr/>
        </p:nvSpPr>
        <p:spPr>
          <a:xfrm>
            <a:off x="1084544" y="3852405"/>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Interfraternity </a:t>
            </a:r>
          </a:p>
          <a:p>
            <a:r>
              <a:rPr lang="en-US" sz="2400" dirty="0">
                <a:latin typeface="Klavika Light Condensed" panose="020B0506040000020004"/>
              </a:rPr>
              <a:t>Council</a:t>
            </a:r>
          </a:p>
        </p:txBody>
      </p:sp>
      <p:sp>
        <p:nvSpPr>
          <p:cNvPr id="9" name="Oval 8"/>
          <p:cNvSpPr/>
          <p:nvPr/>
        </p:nvSpPr>
        <p:spPr>
          <a:xfrm>
            <a:off x="3561137"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0" name="Title 1"/>
          <p:cNvSpPr txBox="1">
            <a:spLocks/>
          </p:cNvSpPr>
          <p:nvPr/>
        </p:nvSpPr>
        <p:spPr>
          <a:xfrm>
            <a:off x="3517148" y="3869763"/>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400" dirty="0">
                <a:latin typeface="Klavika Light Condensed" panose="020B0506040000020004"/>
              </a:rPr>
              <a:t>Multicultural Greek Council</a:t>
            </a:r>
          </a:p>
        </p:txBody>
      </p:sp>
      <p:sp>
        <p:nvSpPr>
          <p:cNvPr id="11" name="Oval 10"/>
          <p:cNvSpPr/>
          <p:nvPr/>
        </p:nvSpPr>
        <p:spPr>
          <a:xfrm>
            <a:off x="6766736" y="3493995"/>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2" name="Title 1"/>
          <p:cNvSpPr txBox="1">
            <a:spLocks/>
          </p:cNvSpPr>
          <p:nvPr/>
        </p:nvSpPr>
        <p:spPr>
          <a:xfrm>
            <a:off x="6749426" y="4043387"/>
            <a:ext cx="1912918" cy="9704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300" dirty="0">
                <a:latin typeface="Klavika Light Condensed" panose="020B0506040000020004"/>
              </a:rPr>
              <a:t>National </a:t>
            </a:r>
          </a:p>
          <a:p>
            <a:r>
              <a:rPr lang="en-US" sz="2300" dirty="0">
                <a:latin typeface="Klavika Light Condensed" panose="020B0506040000020004"/>
              </a:rPr>
              <a:t>Pan-Hellenic Council</a:t>
            </a:r>
          </a:p>
        </p:txBody>
      </p:sp>
      <p:sp>
        <p:nvSpPr>
          <p:cNvPr id="13" name="Oval 12"/>
          <p:cNvSpPr/>
          <p:nvPr/>
        </p:nvSpPr>
        <p:spPr>
          <a:xfrm>
            <a:off x="9124320" y="3500380"/>
            <a:ext cx="1824942" cy="18249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Klavika Light Condensed" panose="020B0506040000020004"/>
            </a:endParaRPr>
          </a:p>
        </p:txBody>
      </p:sp>
      <p:sp>
        <p:nvSpPr>
          <p:cNvPr id="14" name="Title 1"/>
          <p:cNvSpPr txBox="1">
            <a:spLocks/>
          </p:cNvSpPr>
          <p:nvPr/>
        </p:nvSpPr>
        <p:spPr>
          <a:xfrm>
            <a:off x="9080331" y="3846622"/>
            <a:ext cx="1912918" cy="97042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2300" dirty="0">
                <a:latin typeface="Klavika Light Condensed" panose="020B0506040000020004"/>
              </a:rPr>
              <a:t>Panhellenic Association</a:t>
            </a:r>
          </a:p>
        </p:txBody>
      </p:sp>
      <p:sp>
        <p:nvSpPr>
          <p:cNvPr id="17" name="Left Brace 16"/>
          <p:cNvSpPr/>
          <p:nvPr/>
        </p:nvSpPr>
        <p:spPr>
          <a:xfrm rot="5400000">
            <a:off x="5624332" y="-1620956"/>
            <a:ext cx="943336" cy="8754318"/>
          </a:xfrm>
          <a:prstGeom prst="leftBrace">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Klavika Light Condensed" panose="020B0506040000020004"/>
            </a:endParaRPr>
          </a:p>
        </p:txBody>
      </p:sp>
      <p:sp>
        <p:nvSpPr>
          <p:cNvPr id="20" name="Title 1"/>
          <p:cNvSpPr txBox="1">
            <a:spLocks/>
          </p:cNvSpPr>
          <p:nvPr/>
        </p:nvSpPr>
        <p:spPr>
          <a:xfrm>
            <a:off x="4051139" y="430306"/>
            <a:ext cx="4089722" cy="133105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bg1"/>
                </a:solidFill>
                <a:latin typeface="Klavika Light Condensed" panose="020B0506040000020004" pitchFamily="34" charset="0"/>
                <a:ea typeface="+mj-ea"/>
                <a:cs typeface="+mj-cs"/>
              </a:defRPr>
            </a:lvl1pPr>
          </a:lstStyle>
          <a:p>
            <a:r>
              <a:rPr lang="en-US" sz="4000" dirty="0">
                <a:latin typeface="Klavika Light Condensed" panose="020B0506040000020004"/>
              </a:rPr>
              <a:t>~11% of CSU is in a Fraternity or Sorority</a:t>
            </a:r>
          </a:p>
        </p:txBody>
      </p:sp>
    </p:spTree>
    <p:extLst>
      <p:ext uri="{BB962C8B-B14F-4D97-AF65-F5344CB8AC3E}">
        <p14:creationId xmlns:p14="http://schemas.microsoft.com/office/powerpoint/2010/main" val="245018326"/>
      </p:ext>
    </p:extLst>
  </p:cSld>
  <p:clrMapOvr>
    <a:masterClrMapping/>
  </p:clrMapOvr>
  <p:transition>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Triangles Template" id="{0575AF65-4F1C-425A-8096-61DFA03D6515}" vid="{616AA55D-89EE-4107-AFC5-B57F12E433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5881</TotalTime>
  <Words>4057</Words>
  <Application>Microsoft Office PowerPoint</Application>
  <PresentationFormat>Widescreen</PresentationFormat>
  <Paragraphs>268</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Klavika Condensed</vt:lpstr>
      <vt:lpstr>Klavika Light Condensed</vt:lpstr>
      <vt:lpstr>Klavika Rg</vt:lpstr>
      <vt:lpstr>Arial</vt:lpstr>
      <vt:lpstr>Calibri</vt:lpstr>
      <vt:lpstr>1_Office Theme</vt:lpstr>
      <vt:lpstr>Fraternity/Sorority 101 for New Members</vt:lpstr>
      <vt:lpstr>Purpose</vt:lpstr>
      <vt:lpstr>Overview of Fraternity &amp; Sorority Life</vt:lpstr>
      <vt:lpstr>First Fraternity Founded</vt:lpstr>
      <vt:lpstr>Timeline and History of Fraternity &amp; Sorority Life</vt:lpstr>
      <vt:lpstr>Fraternity &amp; Sorority Life at Colorado State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Office of Fraternity and Sorority Life</vt:lpstr>
      <vt:lpstr>OFSL Mission, Vision, and Non-Negotiable Values</vt:lpstr>
      <vt:lpstr>OFSL Mission, Vision, and Non-Negotiable Values</vt:lpstr>
      <vt:lpstr>OFSL Mission, Vision, and Non-Negotiable Values</vt:lpstr>
      <vt:lpstr>OFSL Mission, Vision, and Non-Negotiable Values</vt:lpstr>
      <vt:lpstr>Office of Fraternity and Sorority Life Staff</vt:lpstr>
      <vt:lpstr>Involvement Opportunities in Fraternity &amp; Sorority Life</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XM</dc:creator>
  <cp:lastModifiedBy>Martinez,Xajes</cp:lastModifiedBy>
  <cp:revision>212</cp:revision>
  <cp:lastPrinted>2016-08-28T18:20:22Z</cp:lastPrinted>
  <dcterms:created xsi:type="dcterms:W3CDTF">2015-12-08T16:53:51Z</dcterms:created>
  <dcterms:modified xsi:type="dcterms:W3CDTF">2016-10-10T02:55:50Z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